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1181" y="-12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910928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202151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550946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901749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94019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42138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407214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757890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Morphy-Yeboah/IBM-Data-Science-Capstone-Project/blob/main/Data%20Collection%20and%20Wrangling/IBM-DS0321EN-SkillsNetwork_labs_module_1_L3_labs-jupyter-spacex-data_wrangling_jupyterlite.jupyterlite.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rphy-Yeboah/IBM-Data-Science-Capstone-Project/blob/main/EDA/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rphy-Yeboah/IBM-Data-Science-Capstone-Project/blob/main/EDA/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Morphy-Yeboah/IBM-Data-Science-Capstone-Project/blob/main/Interactive_Dashboard/IBM-DS0321EN-SkillsNetwork_labs_module_3_lab_jupyter_launch_site_location.jupyterlite.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Morphy-Yeboah/IBM-Data-Science-Capstone-Project/blob/main/Interactive_Dashboard/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Morphy-Yeboah/IBM-Data-Science-Capstone-Project/blob/main/Predictive-Analysis/IBM-DS0321EN-SkillsNetwork_labs_module_4_SpaceX_Machine_Learning_Prediction_Part_5.jupyterlite.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github.com/Morphy-Yeboah/IBM-Data-Science-Capstone-Project/tree/main" TargetMode="External"/><Relationship Id="rId4" Type="http://schemas.openxmlformats.org/officeDocument/2006/relationships/hyperlink" Target="https://en.wikipedia.org/w/index.php?title=List_of_Falcon_9_and_Falcon_Heavy_launches&amp;oldid=1027686922"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orphy-Yeboah/IBM-Data-Science-Capstone-Project/blob/main/Data%20Collection%20and%20Wrangling/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rphy-Yeboah/IBM-Data-Science-Capstone-Project/blob/main/Data%20Collection%20and%20Wrangling/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Morphy Yeboah</a:t>
            </a:r>
          </a:p>
          <a:p>
            <a:r>
              <a:rPr lang="en-US" dirty="0">
                <a:solidFill>
                  <a:schemeClr val="bg2"/>
                </a:solidFill>
                <a:latin typeface="Abadi" panose="020B0604020104020204" pitchFamily="34" charset="0"/>
                <a:ea typeface="SF Pro" pitchFamily="2" charset="0"/>
                <a:cs typeface="SF Pro" pitchFamily="2" charset="0"/>
              </a:rPr>
              <a:t>9/18/2023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b="0" i="0" dirty="0">
                <a:effectLst/>
                <a:latin typeface="Söhne"/>
              </a:rPr>
              <a:t>A set of "bad outcomes" was identified where the second stage did not land successfully, including outcomes like "False ASDS," "False Ocean," "False RTLS," "None ASDS," and "None </a:t>
            </a:r>
            <a:r>
              <a:rPr lang="en-US" sz="1600" b="0" i="0" dirty="0" err="1">
                <a:effectLst/>
                <a:latin typeface="Söhne"/>
              </a:rPr>
              <a:t>None</a:t>
            </a:r>
            <a:r>
              <a:rPr lang="en-US" sz="1600" b="0" i="0" dirty="0">
                <a:effectLst/>
                <a:latin typeface="Söhne"/>
              </a:rPr>
              <a:t>.“</a:t>
            </a:r>
          </a:p>
          <a:p>
            <a:r>
              <a:rPr lang="en-US" sz="1600" b="0" i="0" dirty="0">
                <a:effectLst/>
                <a:latin typeface="Söhne"/>
              </a:rPr>
              <a:t>A new label, "Class," was created to represent the outcome of each launch. If the outcome is in the set of "bad outcomes," a value of 0 was assigned; otherwise, it received a value of 1. This label indicates whether the first stage landed successfully (1) or not (0). </a:t>
            </a:r>
          </a:p>
          <a:p>
            <a:r>
              <a:rPr lang="en-US" sz="1600" b="0" i="0" dirty="0">
                <a:effectLst/>
                <a:latin typeface="Söhne"/>
              </a:rPr>
              <a:t>The data processing steps included handling missing values in the "</a:t>
            </a:r>
            <a:r>
              <a:rPr lang="en-US" sz="1600" b="0" i="0" dirty="0" err="1">
                <a:effectLst/>
                <a:latin typeface="Söhne"/>
              </a:rPr>
              <a:t>LandingPad</a:t>
            </a:r>
            <a:r>
              <a:rPr lang="en-US" sz="1600" b="0" i="0" dirty="0">
                <a:effectLst/>
                <a:latin typeface="Söhne"/>
              </a:rPr>
              <a:t>" column by creating a new classification label, "Class," based on the mission outcome.</a:t>
            </a:r>
            <a:endParaRPr lang="en-US" sz="1600" dirty="0">
              <a:latin typeface="Söhne"/>
            </a:endParaRPr>
          </a:p>
          <a:p>
            <a:pPr algn="l">
              <a:buFont typeface="Arial" panose="020B0604020202020204" pitchFamily="34" charset="0"/>
              <a:buChar char="•"/>
            </a:pPr>
            <a:r>
              <a:rPr lang="en-US" sz="1600" b="0" i="0" dirty="0">
                <a:effectLst/>
                <a:latin typeface="Söhne"/>
              </a:rPr>
              <a:t>The "Class" label represents the success or failure of the first stage landing.</a:t>
            </a:r>
          </a:p>
          <a:p>
            <a:r>
              <a:rPr lang="en-US" sz="1600" b="0" i="0" dirty="0">
                <a:effectLst/>
                <a:latin typeface="Söhne"/>
              </a:rPr>
              <a:t>The success rate was found to be approximately 0.667, indicating that about 66.7% of launches had successful first stage landings.</a:t>
            </a:r>
          </a:p>
          <a:p>
            <a:endParaRPr lang="en-US" sz="1600" b="0" i="0" dirty="0">
              <a:effectLst/>
              <a:latin typeface="Söhne"/>
            </a:endParaRPr>
          </a:p>
          <a:p>
            <a:r>
              <a:rPr lang="en-US" sz="1600" dirty="0">
                <a:latin typeface="Abadi" panose="020B0604020104020204" pitchFamily="34" charset="0"/>
              </a:rPr>
              <a:t>GitHub URL</a:t>
            </a:r>
          </a:p>
          <a:p>
            <a:r>
              <a:rPr lang="en-US" sz="1600" dirty="0">
                <a:hlinkClick r:id="rId4"/>
              </a:rPr>
              <a:t>IBM-Data-Science-Capstone-Project/Data Collection and Wrangling/IBM-DS0321EN-SkillsNetwork_labs_module_1_L3_labs-jupyter-spacex-data_wrangling_jupyterlite.jupyterlite.ipynb at main · Morphy-Yeboah/IBM-Data-Science-Capstone-Project (github.com)</a:t>
            </a:r>
            <a:endParaRPr lang="en-US" sz="1600" dirty="0"/>
          </a:p>
          <a:p>
            <a:endParaRPr lang="en-US" sz="1600" dirty="0"/>
          </a:p>
          <a:p>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latin typeface="Abadi"/>
              </a:rPr>
              <a:t>Charts Plotted</a:t>
            </a:r>
          </a:p>
          <a:p>
            <a:pPr lvl="1">
              <a:lnSpc>
                <a:spcPct val="100000"/>
              </a:lnSpc>
              <a:spcBef>
                <a:spcPts val="1400"/>
              </a:spcBef>
            </a:pPr>
            <a:r>
              <a:rPr lang="en-US" sz="1800" b="0" i="0" dirty="0">
                <a:effectLst/>
                <a:latin typeface="Söhne"/>
              </a:rPr>
              <a:t>Scatter plots, line charts, and bar plots were created to explore the associations between variables, including Flight Number vs. Payload Mass, Flight Number vs. Launch Site, Payload Mass vs. Launch Site, Orbit vs. Success Rate, Flight Number vs. Orbit, Payload vs. Orbit, and the Success Yearly Trend.</a:t>
            </a:r>
            <a:endParaRPr lang="en-US" sz="1800" dirty="0">
              <a:latin typeface="Abadi"/>
            </a:endParaRPr>
          </a:p>
          <a:p>
            <a:pPr lvl="1">
              <a:lnSpc>
                <a:spcPct val="100000"/>
              </a:lnSpc>
              <a:spcBef>
                <a:spcPts val="1400"/>
              </a:spcBef>
            </a:pPr>
            <a:r>
              <a:rPr lang="en-US" sz="1800" b="0" i="0" dirty="0">
                <a:effectLst/>
                <a:latin typeface="Söhne"/>
              </a:rPr>
              <a:t>These visualizations help explore the relationships between various factors (such as Flight Number, Payload Mass, Launch Site, Orbit Type, and Year) and the success or failure of SpaceX launches. They provide valuable insights for further analysis and feature engineering in the project</a:t>
            </a:r>
            <a:endParaRPr lang="en-US" sz="1800" dirty="0">
              <a:latin typeface="Abadi"/>
            </a:endParaRPr>
          </a:p>
          <a:p>
            <a:pPr>
              <a:lnSpc>
                <a:spcPct val="100000"/>
              </a:lnSpc>
              <a:spcBef>
                <a:spcPts val="1400"/>
              </a:spcBef>
            </a:pPr>
            <a:r>
              <a:rPr lang="en-US" sz="1800" dirty="0">
                <a:latin typeface="Abadi" panose="020B0604020104020204" pitchFamily="34" charset="0"/>
              </a:rPr>
              <a:t>GitHub URL</a:t>
            </a:r>
          </a:p>
          <a:p>
            <a:pPr>
              <a:lnSpc>
                <a:spcPct val="100000"/>
              </a:lnSpc>
              <a:spcBef>
                <a:spcPts val="1400"/>
              </a:spcBef>
            </a:pPr>
            <a:r>
              <a:rPr lang="en-US" sz="1800" dirty="0">
                <a:hlinkClick r:id="rId3"/>
              </a:rPr>
              <a:t>IBM-Data-Science-Capstone-Project/EDA/IBM-DS0321EN-SkillsNetwork_labs_module_2_jupyter-labs-eda-dataviz.ipynb.jupyterlite.ipynb at main · Morphy-Yeboah/IBM-Data-Science-Capstone-Project (github.com)</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gn="l">
              <a:buFont typeface="Arial" panose="020B0604020202020204" pitchFamily="34" charset="0"/>
              <a:buChar char="•"/>
            </a:pPr>
            <a:r>
              <a:rPr lang="en-US" sz="2000" b="0" i="0" dirty="0">
                <a:effectLst/>
                <a:latin typeface="Söhne"/>
              </a:rPr>
              <a:t>Displayed unique launch site names.</a:t>
            </a:r>
          </a:p>
          <a:p>
            <a:pPr algn="l">
              <a:buFont typeface="Arial" panose="020B0604020202020204" pitchFamily="34" charset="0"/>
              <a:buChar char="•"/>
            </a:pPr>
            <a:r>
              <a:rPr lang="en-US" sz="2000" b="0" i="0" dirty="0">
                <a:effectLst/>
                <a:latin typeface="Söhne"/>
              </a:rPr>
              <a:t>Retrieved records of specific launch sites </a:t>
            </a:r>
          </a:p>
          <a:p>
            <a:pPr algn="l">
              <a:buFont typeface="Arial" panose="020B0604020202020204" pitchFamily="34" charset="0"/>
              <a:buChar char="•"/>
            </a:pPr>
            <a:r>
              <a:rPr lang="en-US" sz="2000" b="0" i="0" dirty="0">
                <a:effectLst/>
                <a:latin typeface="Söhne"/>
              </a:rPr>
              <a:t>Calculated the total payload mass carried by customers.</a:t>
            </a:r>
          </a:p>
          <a:p>
            <a:pPr algn="l">
              <a:buFont typeface="Arial" panose="020B0604020202020204" pitchFamily="34" charset="0"/>
              <a:buChar char="•"/>
            </a:pPr>
            <a:r>
              <a:rPr lang="en-US" sz="2000" b="0" i="0" dirty="0">
                <a:effectLst/>
                <a:latin typeface="Söhne"/>
              </a:rPr>
              <a:t>Calculated the average payload mass for booster versions.</a:t>
            </a:r>
          </a:p>
          <a:p>
            <a:pPr algn="l">
              <a:buFont typeface="Arial" panose="020B0604020202020204" pitchFamily="34" charset="0"/>
              <a:buChar char="•"/>
            </a:pPr>
            <a:r>
              <a:rPr lang="en-US" sz="2000" b="0" i="0" dirty="0">
                <a:effectLst/>
                <a:latin typeface="Söhne"/>
              </a:rPr>
              <a:t>Identified the first successful landing date, listed boosters for specific conditions, counted mission outcomes, found max payload carriers, and ranked landing outcomes within date ranges.</a:t>
            </a:r>
            <a:endParaRPr lang="en-US" sz="2000" dirty="0">
              <a:latin typeface="Abadi" panose="020B0604020104020204" pitchFamily="34" charset="0"/>
            </a:endParaRPr>
          </a:p>
          <a:p>
            <a:pPr>
              <a:lnSpc>
                <a:spcPct val="100000"/>
              </a:lnSpc>
              <a:spcBef>
                <a:spcPts val="1400"/>
              </a:spcBef>
            </a:pPr>
            <a:r>
              <a:rPr lang="en-US" sz="2000" dirty="0">
                <a:latin typeface="Abadi" panose="020B0604020104020204" pitchFamily="34" charset="0"/>
              </a:rPr>
              <a:t>GitHub URL</a:t>
            </a:r>
          </a:p>
          <a:p>
            <a:pPr>
              <a:lnSpc>
                <a:spcPct val="100000"/>
              </a:lnSpc>
              <a:spcBef>
                <a:spcPts val="1400"/>
              </a:spcBef>
            </a:pPr>
            <a:r>
              <a:rPr lang="en-US" sz="2000" dirty="0">
                <a:hlinkClick r:id="rId3"/>
              </a:rPr>
              <a:t>IBM-Data-Science-Capstone-Project/EDA/</a:t>
            </a:r>
            <a:r>
              <a:rPr lang="en-US" sz="2000" dirty="0" err="1">
                <a:hlinkClick r:id="rId3"/>
              </a:rPr>
              <a:t>jupyter</a:t>
            </a:r>
            <a:r>
              <a:rPr lang="en-US" sz="2000" dirty="0">
                <a:hlinkClick r:id="rId3"/>
              </a:rPr>
              <a:t>-labs-</a:t>
            </a:r>
            <a:r>
              <a:rPr lang="en-US" sz="2000" dirty="0" err="1">
                <a:hlinkClick r:id="rId3"/>
              </a:rPr>
              <a:t>eda</a:t>
            </a:r>
            <a:r>
              <a:rPr lang="en-US" sz="2000" dirty="0">
                <a:hlinkClick r:id="rId3"/>
              </a:rPr>
              <a:t>-</a:t>
            </a:r>
            <a:r>
              <a:rPr lang="en-US" sz="2000" dirty="0" err="1">
                <a:hlinkClick r:id="rId3"/>
              </a:rPr>
              <a:t>sql-coursera_sqllite.ipynb</a:t>
            </a:r>
            <a:r>
              <a:rPr lang="en-US" sz="2000" dirty="0">
                <a:hlinkClick r:id="rId3"/>
              </a:rPr>
              <a:t> at main · Morphy-Yeboah/IBM-Data-Science-Capstone-Project (github.com)</a:t>
            </a:r>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0744" y="1360714"/>
            <a:ext cx="10874828" cy="4865678"/>
          </a:xfrm>
          <a:prstGeom prst="rect">
            <a:avLst/>
          </a:prstGeom>
        </p:spPr>
        <p:txBody>
          <a:bodyPr>
            <a:noAutofit/>
          </a:bodyPr>
          <a:lstStyle/>
          <a:p>
            <a:pPr>
              <a:lnSpc>
                <a:spcPct val="100000"/>
              </a:lnSpc>
              <a:spcBef>
                <a:spcPts val="1400"/>
              </a:spcBef>
            </a:pPr>
            <a:r>
              <a:rPr lang="en-US" sz="1500" b="0" i="0" dirty="0">
                <a:effectLst/>
                <a:latin typeface="Söhne"/>
              </a:rPr>
              <a:t>Markers were added to represent launch sites and various points of interest, such as coastlines, highways, railways, and cities. Markers were color-coded to indicate the success or failure of launches from each site</a:t>
            </a:r>
          </a:p>
          <a:p>
            <a:pPr>
              <a:lnSpc>
                <a:spcPct val="100000"/>
              </a:lnSpc>
              <a:spcBef>
                <a:spcPts val="1400"/>
              </a:spcBef>
            </a:pPr>
            <a:r>
              <a:rPr lang="en-US" sz="1500" b="0" i="0" dirty="0">
                <a:effectLst/>
                <a:latin typeface="Söhne"/>
              </a:rPr>
              <a:t>Marker clusters were utilized to handle multiple markers with the same coordinates, improving map readability, especially when there were many launch records at the same location.</a:t>
            </a:r>
          </a:p>
          <a:p>
            <a:pPr>
              <a:lnSpc>
                <a:spcPct val="100000"/>
              </a:lnSpc>
              <a:spcBef>
                <a:spcPts val="1400"/>
              </a:spcBef>
            </a:pPr>
            <a:r>
              <a:rPr lang="en-US" sz="1500" b="0" i="0" dirty="0">
                <a:effectLst/>
                <a:latin typeface="Söhne"/>
              </a:rPr>
              <a:t>Polylines were drawn to connect the launch sites with specific points of interest, such as coastlines, highways, railways, and cities. These lines visually represented the distances between launch sites and these points.</a:t>
            </a:r>
            <a:endParaRPr lang="en-US" sz="1500" dirty="0">
              <a:latin typeface="Söhne"/>
            </a:endParaRPr>
          </a:p>
          <a:p>
            <a:pPr>
              <a:lnSpc>
                <a:spcPct val="100000"/>
              </a:lnSpc>
              <a:spcBef>
                <a:spcPts val="1400"/>
              </a:spcBef>
            </a:pPr>
            <a:r>
              <a:rPr lang="en-US" sz="1500" b="0" i="0" dirty="0">
                <a:effectLst/>
                <a:latin typeface="Söhne"/>
              </a:rPr>
              <a:t>Circles were used to highlight the launch sites on the map, providing a visual reference for the location of each launch site.</a:t>
            </a:r>
          </a:p>
          <a:p>
            <a:pPr>
              <a:lnSpc>
                <a:spcPct val="100000"/>
              </a:lnSpc>
              <a:spcBef>
                <a:spcPts val="1400"/>
              </a:spcBef>
            </a:pPr>
            <a:r>
              <a:rPr lang="en-US" sz="1500" b="0" i="0" dirty="0">
                <a:effectLst/>
                <a:latin typeface="Söhne"/>
              </a:rPr>
              <a:t>The </a:t>
            </a:r>
            <a:r>
              <a:rPr lang="en-US" sz="1500" b="0" i="0" dirty="0" err="1">
                <a:effectLst/>
                <a:latin typeface="Söhne"/>
              </a:rPr>
              <a:t>MousePosition</a:t>
            </a:r>
            <a:r>
              <a:rPr lang="en-US" sz="1500" b="0" i="0" dirty="0">
                <a:effectLst/>
                <a:latin typeface="Söhne"/>
              </a:rPr>
              <a:t> plugin was added to display the latitude and longitude coordinates when hovering over the map, facilitating the identification and recording of coordinates for various points of interest</a:t>
            </a:r>
          </a:p>
          <a:p>
            <a:pPr>
              <a:lnSpc>
                <a:spcPct val="100000"/>
              </a:lnSpc>
              <a:spcBef>
                <a:spcPts val="1400"/>
              </a:spcBef>
            </a:pPr>
            <a:r>
              <a:rPr lang="en-US" sz="1500" b="0" i="0" dirty="0">
                <a:effectLst/>
                <a:latin typeface="Söhne"/>
              </a:rPr>
              <a:t>By combining these map objects, an interactive map was created to visually represent launch site locations, launch outcomes, and distances to nearby geographical features. This map provided insights into the spatial relationships between launch sites and their proximities to coastlines, highways, railways, and cities</a:t>
            </a:r>
          </a:p>
          <a:p>
            <a:pPr>
              <a:lnSpc>
                <a:spcPct val="100000"/>
              </a:lnSpc>
              <a:spcBef>
                <a:spcPts val="1400"/>
              </a:spcBef>
            </a:pPr>
            <a:r>
              <a:rPr lang="en-US" sz="1500" dirty="0">
                <a:latin typeface="Abadi" panose="020B0604020104020204" pitchFamily="34" charset="0"/>
              </a:rPr>
              <a:t>GitHub URL</a:t>
            </a:r>
            <a:endParaRPr lang="en-US" sz="1500" dirty="0"/>
          </a:p>
          <a:p>
            <a:r>
              <a:rPr lang="en-US" sz="1500" dirty="0">
                <a:hlinkClick r:id="rId4"/>
              </a:rPr>
              <a:t>IBM-Data-Science-Capstone-Project/</a:t>
            </a:r>
            <a:r>
              <a:rPr lang="en-US" sz="1500" dirty="0" err="1">
                <a:hlinkClick r:id="rId4"/>
              </a:rPr>
              <a:t>Interactive_Dashboard</a:t>
            </a:r>
            <a:r>
              <a:rPr lang="en-US" sz="1500" dirty="0">
                <a:hlinkClick r:id="rId4"/>
              </a:rPr>
              <a:t>/IBM-DS0321EN-SkillsNetwork_labs_module_3_lab_jupyter_launch_site_location.jupyterlite.ipynb at main · Morphy-Yeboah/IBM-Data-Science-Capstone-Project (github.com)</a:t>
            </a:r>
            <a:endParaRPr lang="en-US" sz="15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600" b="0" i="0" dirty="0">
                <a:effectLst/>
                <a:latin typeface="Söhne"/>
              </a:rPr>
              <a:t>The pie chart displays the percentage of successful launches and failures.</a:t>
            </a:r>
          </a:p>
          <a:p>
            <a:pPr>
              <a:lnSpc>
                <a:spcPct val="100000"/>
              </a:lnSpc>
              <a:spcBef>
                <a:spcPts val="1400"/>
              </a:spcBef>
            </a:pPr>
            <a:r>
              <a:rPr lang="en-US" sz="1600" b="0" i="0" dirty="0">
                <a:effectLst/>
                <a:latin typeface="Söhne"/>
              </a:rPr>
              <a:t>The scatter chart illustrates the correlation between payload mass and launch outcomes (success or failure).</a:t>
            </a:r>
            <a:endParaRPr lang="en-US" sz="1600" dirty="0">
              <a:latin typeface="Söhne"/>
            </a:endParaRPr>
          </a:p>
          <a:p>
            <a:pPr>
              <a:lnSpc>
                <a:spcPct val="100000"/>
              </a:lnSpc>
              <a:spcBef>
                <a:spcPts val="1400"/>
              </a:spcBef>
            </a:pPr>
            <a:r>
              <a:rPr lang="en-US" sz="1600" b="0" i="0" dirty="0">
                <a:effectLst/>
                <a:latin typeface="Söhne"/>
              </a:rPr>
              <a:t>Users can visualize how different payload masses affect launch success. The chart also distinguishes launches by Booster Version Category and can be filtered by launch site.</a:t>
            </a:r>
          </a:p>
          <a:p>
            <a:pPr algn="l">
              <a:buFont typeface="Arial" panose="020B0604020202020204" pitchFamily="34" charset="0"/>
              <a:buChar char="•"/>
            </a:pPr>
            <a:r>
              <a:rPr lang="en-US" sz="1600" b="0" i="0" dirty="0">
                <a:effectLst/>
                <a:latin typeface="Söhne"/>
              </a:rPr>
              <a:t>Selecting a launch site from the dropdown list updates the pie chart to display success vs. failures for that site.</a:t>
            </a:r>
          </a:p>
          <a:p>
            <a:pPr>
              <a:lnSpc>
                <a:spcPct val="100000"/>
              </a:lnSpc>
              <a:spcBef>
                <a:spcPts val="1400"/>
              </a:spcBef>
            </a:pPr>
            <a:r>
              <a:rPr lang="en-US" sz="1600" b="0" i="0" dirty="0">
                <a:effectLst/>
                <a:latin typeface="Söhne"/>
              </a:rPr>
              <a:t>Overall, these plots and interactions are added to make the dashboard user-friendly, informative, and interactive. They empower users to explore SpaceX launch data, make data-driven decisions, and gain a deeper understanding of the factors influencing launch success.</a:t>
            </a:r>
            <a:endParaRPr lang="en-US" sz="1600" dirty="0">
              <a:latin typeface="Söhne"/>
            </a:endParaRPr>
          </a:p>
          <a:p>
            <a:pPr>
              <a:lnSpc>
                <a:spcPct val="100000"/>
              </a:lnSpc>
              <a:spcBef>
                <a:spcPts val="1400"/>
              </a:spcBef>
            </a:pPr>
            <a:r>
              <a:rPr lang="en-US" sz="1600" dirty="0">
                <a:latin typeface="Abadi" panose="020B0604020104020204" pitchFamily="34" charset="0"/>
              </a:rPr>
              <a:t>GitHub URL</a:t>
            </a:r>
          </a:p>
          <a:p>
            <a:pPr>
              <a:lnSpc>
                <a:spcPct val="100000"/>
              </a:lnSpc>
              <a:spcBef>
                <a:spcPts val="1400"/>
              </a:spcBef>
            </a:pPr>
            <a:r>
              <a:rPr lang="en-US" sz="1600" dirty="0">
                <a:hlinkClick r:id="rId4"/>
              </a:rPr>
              <a:t>IBM-Data-Science-Capstone-Project/Interactive_Dashboard/spacex_dash_app.py at main · Morphy-Yeboah/IBM-Data-Science-Capstone-Project (github.com)</a:t>
            </a:r>
            <a:endParaRPr lang="en-US"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0114" y="1328057"/>
            <a:ext cx="11087858" cy="4848906"/>
          </a:xfrm>
          <a:prstGeom prst="rect">
            <a:avLst/>
          </a:prstGeom>
        </p:spPr>
        <p:txBody>
          <a:bodyPr>
            <a:normAutofit fontScale="92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700" dirty="0">
              <a:hlinkClick r:id="rId4"/>
            </a:endParaRPr>
          </a:p>
          <a:p>
            <a:pPr>
              <a:lnSpc>
                <a:spcPct val="100000"/>
              </a:lnSpc>
              <a:spcBef>
                <a:spcPts val="1400"/>
              </a:spcBef>
            </a:pPr>
            <a:endParaRPr lang="en-US" sz="1700" dirty="0">
              <a:hlinkClick r:id="rId4"/>
            </a:endParaRPr>
          </a:p>
          <a:p>
            <a:pPr>
              <a:lnSpc>
                <a:spcPct val="100000"/>
              </a:lnSpc>
              <a:spcBef>
                <a:spcPts val="1400"/>
              </a:spcBef>
            </a:pPr>
            <a:endParaRPr lang="en-US" sz="1700" dirty="0">
              <a:hlinkClick r:id="rId4"/>
            </a:endParaRPr>
          </a:p>
          <a:p>
            <a:pPr>
              <a:lnSpc>
                <a:spcPct val="100000"/>
              </a:lnSpc>
              <a:spcBef>
                <a:spcPts val="1400"/>
              </a:spcBef>
            </a:pPr>
            <a:r>
              <a:rPr lang="en-US" sz="1700" dirty="0">
                <a:hlinkClick r:id="rId4"/>
              </a:rPr>
              <a:t>IBM-Data-Science-Capstone-Project/Predictive-Analysis/IBM-DS0321EN-SkillsNetwork_labs_module_4_SpaceX_Machine_Learning_Prediction_Part_5.jupyterlite.ipynb at main · Morphy-Yeboah/IBM-Data-Science-Capstone-Project (github.com)</a:t>
            </a:r>
            <a:endParaRPr lang="en-US" sz="17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70C0FC0A-3E02-6EC3-1906-5F53E660ED5E}"/>
              </a:ext>
            </a:extLst>
          </p:cNvPr>
          <p:cNvSpPr/>
          <p:nvPr/>
        </p:nvSpPr>
        <p:spPr>
          <a:xfrm>
            <a:off x="1284514" y="1388270"/>
            <a:ext cx="1981200" cy="87595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Create </a:t>
            </a:r>
            <a:r>
              <a:rPr lang="en-US" dirty="0" err="1"/>
              <a:t>Numpy</a:t>
            </a:r>
            <a:r>
              <a:rPr lang="en-US" dirty="0"/>
              <a:t> array from column “Class”</a:t>
            </a:r>
          </a:p>
        </p:txBody>
      </p:sp>
      <p:sp>
        <p:nvSpPr>
          <p:cNvPr id="6" name="Rectangle: Rounded Corners 5">
            <a:extLst>
              <a:ext uri="{FF2B5EF4-FFF2-40B4-BE49-F238E27FC236}">
                <a16:creationId xmlns:a16="http://schemas.microsoft.com/office/drawing/2014/main" id="{43E23E23-DBF9-9584-B12A-F3C99A0CF79D}"/>
              </a:ext>
            </a:extLst>
          </p:cNvPr>
          <p:cNvSpPr/>
          <p:nvPr/>
        </p:nvSpPr>
        <p:spPr>
          <a:xfrm>
            <a:off x="1257302" y="2831561"/>
            <a:ext cx="1981200" cy="87629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Standardize and transform the data</a:t>
            </a:r>
          </a:p>
        </p:txBody>
      </p:sp>
      <p:sp>
        <p:nvSpPr>
          <p:cNvPr id="7" name="Rectangle: Rounded Corners 6">
            <a:extLst>
              <a:ext uri="{FF2B5EF4-FFF2-40B4-BE49-F238E27FC236}">
                <a16:creationId xmlns:a16="http://schemas.microsoft.com/office/drawing/2014/main" id="{61E9CB88-F145-BA6B-3980-3154B88F22A6}"/>
              </a:ext>
            </a:extLst>
          </p:cNvPr>
          <p:cNvSpPr/>
          <p:nvPr/>
        </p:nvSpPr>
        <p:spPr>
          <a:xfrm>
            <a:off x="1284514" y="4266188"/>
            <a:ext cx="1981200" cy="102393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Split data into training and testing sets for model evaluation.</a:t>
            </a:r>
          </a:p>
        </p:txBody>
      </p:sp>
      <p:sp>
        <p:nvSpPr>
          <p:cNvPr id="8" name="Rectangle: Rounded Corners 7">
            <a:extLst>
              <a:ext uri="{FF2B5EF4-FFF2-40B4-BE49-F238E27FC236}">
                <a16:creationId xmlns:a16="http://schemas.microsoft.com/office/drawing/2014/main" id="{BD850BDF-FB0B-EA6C-B152-B8BD8309EB3B}"/>
              </a:ext>
            </a:extLst>
          </p:cNvPr>
          <p:cNvSpPr/>
          <p:nvPr/>
        </p:nvSpPr>
        <p:spPr>
          <a:xfrm>
            <a:off x="7574908" y="3484135"/>
            <a:ext cx="2085372" cy="111578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Visualize the accuracy of each model using a bar chart</a:t>
            </a:r>
          </a:p>
        </p:txBody>
      </p:sp>
      <p:sp>
        <p:nvSpPr>
          <p:cNvPr id="9" name="Rectangle: Rounded Corners 8">
            <a:extLst>
              <a:ext uri="{FF2B5EF4-FFF2-40B4-BE49-F238E27FC236}">
                <a16:creationId xmlns:a16="http://schemas.microsoft.com/office/drawing/2014/main" id="{7BBE3EEB-D962-9C46-2052-3D5FD6331577}"/>
              </a:ext>
            </a:extLst>
          </p:cNvPr>
          <p:cNvSpPr/>
          <p:nvPr/>
        </p:nvSpPr>
        <p:spPr>
          <a:xfrm>
            <a:off x="4376057" y="1635406"/>
            <a:ext cx="2088508" cy="136632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Build four models for logistic regression, SVM, decision tree, and KNN</a:t>
            </a:r>
          </a:p>
        </p:txBody>
      </p:sp>
      <p:sp>
        <p:nvSpPr>
          <p:cNvPr id="10" name="Rectangle: Rounded Corners 9">
            <a:extLst>
              <a:ext uri="{FF2B5EF4-FFF2-40B4-BE49-F238E27FC236}">
                <a16:creationId xmlns:a16="http://schemas.microsoft.com/office/drawing/2014/main" id="{8B1BC3B0-5995-6F43-ADBB-A3CD6B206916}"/>
              </a:ext>
            </a:extLst>
          </p:cNvPr>
          <p:cNvSpPr/>
          <p:nvPr/>
        </p:nvSpPr>
        <p:spPr>
          <a:xfrm>
            <a:off x="4376057" y="3679982"/>
            <a:ext cx="2244006" cy="143213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Perform grid search with cross-validation to optimize hyperparameters</a:t>
            </a:r>
          </a:p>
        </p:txBody>
      </p:sp>
      <p:sp>
        <p:nvSpPr>
          <p:cNvPr id="11" name="Rectangle: Rounded Corners 10">
            <a:extLst>
              <a:ext uri="{FF2B5EF4-FFF2-40B4-BE49-F238E27FC236}">
                <a16:creationId xmlns:a16="http://schemas.microsoft.com/office/drawing/2014/main" id="{088D63A8-A130-E917-479B-36BD354D0DED}"/>
              </a:ext>
            </a:extLst>
          </p:cNvPr>
          <p:cNvSpPr/>
          <p:nvPr/>
        </p:nvSpPr>
        <p:spPr>
          <a:xfrm>
            <a:off x="7574908" y="1616355"/>
            <a:ext cx="1760384" cy="111578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Evaluate the models using test set</a:t>
            </a:r>
          </a:p>
        </p:txBody>
      </p:sp>
      <p:sp>
        <p:nvSpPr>
          <p:cNvPr id="12" name="Arrow: Down 11">
            <a:extLst>
              <a:ext uri="{FF2B5EF4-FFF2-40B4-BE49-F238E27FC236}">
                <a16:creationId xmlns:a16="http://schemas.microsoft.com/office/drawing/2014/main" id="{485A8C52-D3BC-C350-8316-1F05D430BCD2}"/>
              </a:ext>
            </a:extLst>
          </p:cNvPr>
          <p:cNvSpPr/>
          <p:nvPr/>
        </p:nvSpPr>
        <p:spPr>
          <a:xfrm>
            <a:off x="2198914" y="2350374"/>
            <a:ext cx="174171" cy="404047"/>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Arrow: Down 12">
            <a:extLst>
              <a:ext uri="{FF2B5EF4-FFF2-40B4-BE49-F238E27FC236}">
                <a16:creationId xmlns:a16="http://schemas.microsoft.com/office/drawing/2014/main" id="{4B29CAAC-2434-0C98-EECF-6EA05F50B900}"/>
              </a:ext>
            </a:extLst>
          </p:cNvPr>
          <p:cNvSpPr/>
          <p:nvPr/>
        </p:nvSpPr>
        <p:spPr>
          <a:xfrm>
            <a:off x="2155370" y="3779254"/>
            <a:ext cx="174171" cy="404047"/>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Arrow: Down 13">
            <a:extLst>
              <a:ext uri="{FF2B5EF4-FFF2-40B4-BE49-F238E27FC236}">
                <a16:creationId xmlns:a16="http://schemas.microsoft.com/office/drawing/2014/main" id="{56626890-30DB-B36A-DBAB-26D4B160E6C9}"/>
              </a:ext>
            </a:extLst>
          </p:cNvPr>
          <p:cNvSpPr/>
          <p:nvPr/>
        </p:nvSpPr>
        <p:spPr>
          <a:xfrm>
            <a:off x="8368014" y="2959909"/>
            <a:ext cx="174171" cy="404047"/>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5" name="Arrow: Right 14">
            <a:extLst>
              <a:ext uri="{FF2B5EF4-FFF2-40B4-BE49-F238E27FC236}">
                <a16:creationId xmlns:a16="http://schemas.microsoft.com/office/drawing/2014/main" id="{C9BD7D01-FD46-273C-C748-A716A1535AC2}"/>
              </a:ext>
            </a:extLst>
          </p:cNvPr>
          <p:cNvSpPr/>
          <p:nvPr/>
        </p:nvSpPr>
        <p:spPr>
          <a:xfrm>
            <a:off x="3507076" y="4396049"/>
            <a:ext cx="627618" cy="20387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3C809F3-4266-26FB-79B3-59F9ABB018CD}"/>
              </a:ext>
            </a:extLst>
          </p:cNvPr>
          <p:cNvSpPr/>
          <p:nvPr/>
        </p:nvSpPr>
        <p:spPr>
          <a:xfrm>
            <a:off x="6651170" y="2013420"/>
            <a:ext cx="626239" cy="16372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id="{B91256DD-2FCF-8737-ABD4-68B6925770C4}"/>
              </a:ext>
            </a:extLst>
          </p:cNvPr>
          <p:cNvSpPr/>
          <p:nvPr/>
        </p:nvSpPr>
        <p:spPr>
          <a:xfrm>
            <a:off x="5410974" y="3102254"/>
            <a:ext cx="174171" cy="413657"/>
          </a:xfrm>
          <a:prstGeom prs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3" name="Rectangle 3082">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199" y="978408"/>
            <a:ext cx="405653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Results</a:t>
            </a:r>
          </a:p>
        </p:txBody>
      </p:sp>
      <p:sp>
        <p:nvSpPr>
          <p:cNvPr id="3085" name="Rectangle 308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7" name="Rectangle 3086">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38199" y="2359152"/>
            <a:ext cx="4056530" cy="3429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800" dirty="0">
                <a:solidFill>
                  <a:schemeClr val="tx1"/>
                </a:solidFill>
                <a:latin typeface="+mn-lt"/>
              </a:rPr>
              <a:t>To the right are Sample Results from EDA, Interactive Analytics demo, and Predictive Analysis</a:t>
            </a:r>
          </a:p>
          <a:p>
            <a:pPr>
              <a:spcBef>
                <a:spcPts val="1400"/>
              </a:spcBef>
              <a:buFont typeface="Arial" panose="020B0604020202020204" pitchFamily="34" charset="0"/>
              <a:buChar char="•"/>
            </a:pPr>
            <a:endParaRPr lang="en-US" sz="1800" dirty="0">
              <a:solidFill>
                <a:schemeClr val="tx1"/>
              </a:solidFill>
              <a:latin typeface="+mn-lt"/>
            </a:endParaRPr>
          </a:p>
          <a:p>
            <a:pPr lvl="1">
              <a:buFont typeface="Arial" panose="020B0604020202020204" pitchFamily="34" charset="0"/>
              <a:buChar char="•"/>
            </a:pPr>
            <a:endParaRPr lang="en-US" sz="1800" dirty="0">
              <a:solidFill>
                <a:schemeClr val="tx1"/>
              </a:solidFill>
              <a:latin typeface="+mn-lt"/>
            </a:endParaRPr>
          </a:p>
          <a:p>
            <a:pPr marL="457200" lvl="1">
              <a:buFont typeface="Arial" panose="020B0604020202020204" pitchFamily="34" charset="0"/>
              <a:buChar char="•"/>
            </a:pPr>
            <a:endParaRPr lang="en-US" sz="1800" dirty="0">
              <a:solidFill>
                <a:schemeClr val="tx1"/>
              </a:solidFill>
              <a:latin typeface="+mn-lt"/>
            </a:endParaRPr>
          </a:p>
        </p:txBody>
      </p:sp>
      <p:pic>
        <p:nvPicPr>
          <p:cNvPr id="3074" name="Picture 2">
            <a:extLst>
              <a:ext uri="{FF2B5EF4-FFF2-40B4-BE49-F238E27FC236}">
                <a16:creationId xmlns:a16="http://schemas.microsoft.com/office/drawing/2014/main" id="{5DD85B94-5E22-4B8C-E131-4625B479BD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742" y="566928"/>
            <a:ext cx="2591593" cy="2338913"/>
          </a:xfrm>
          <a:prstGeom prst="rect">
            <a:avLst/>
          </a:prstGeom>
          <a:solidFill>
            <a:srgbClr val="FFFFFF">
              <a:shade val="85000"/>
            </a:srgbClr>
          </a:solidFill>
          <a:scene3d>
            <a:camera prst="perspectiveContrastingLeftFacing">
              <a:rot lat="540000" lon="2100000" rev="0"/>
            </a:camera>
            <a:lightRig rig="soft" dir="t"/>
          </a:scene3d>
          <a:sp3d contourW="12700" prstMaterial="matte">
            <a:bevelT w="63500" h="50800"/>
            <a:contourClr>
              <a:srgbClr val="C0C0C0"/>
            </a:contourClr>
          </a:sp3d>
        </p:spPr>
      </p:pic>
      <p:pic>
        <p:nvPicPr>
          <p:cNvPr id="3" name="Picture 2">
            <a:extLst>
              <a:ext uri="{FF2B5EF4-FFF2-40B4-BE49-F238E27FC236}">
                <a16:creationId xmlns:a16="http://schemas.microsoft.com/office/drawing/2014/main" id="{3027FFF1-2973-4989-D15D-B85B2B69CB43}"/>
              </a:ext>
            </a:extLst>
          </p:cNvPr>
          <p:cNvPicPr>
            <a:picLocks noChangeAspect="1"/>
          </p:cNvPicPr>
          <p:nvPr/>
        </p:nvPicPr>
        <p:blipFill>
          <a:blip r:embed="rId4"/>
          <a:stretch>
            <a:fillRect/>
          </a:stretch>
        </p:blipFill>
        <p:spPr>
          <a:xfrm>
            <a:off x="8985958" y="564969"/>
            <a:ext cx="2826481" cy="2338914"/>
          </a:xfrm>
          <a:prstGeom prst="rect">
            <a:avLst/>
          </a:prstGeom>
          <a:solidFill>
            <a:srgbClr val="FFFFFF">
              <a:shade val="85000"/>
            </a:srgbClr>
          </a:solidFill>
        </p:spPr>
      </p:pic>
      <p:pic>
        <p:nvPicPr>
          <p:cNvPr id="3076" name="Picture 4">
            <a:extLst>
              <a:ext uri="{FF2B5EF4-FFF2-40B4-BE49-F238E27FC236}">
                <a16:creationId xmlns:a16="http://schemas.microsoft.com/office/drawing/2014/main" id="{65572666-8A16-E4A3-199E-81179C36B0B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46705" y="3634882"/>
            <a:ext cx="5989328" cy="2006424"/>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7" name="Rectangle 16">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54F4FCC5-6E7E-4FF0-BE45-680EEC392C9F}"/>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4286" y="2459116"/>
            <a:ext cx="3913777" cy="4061427"/>
          </a:xfrm>
          <a:prstGeom prst="rect">
            <a:avLst/>
          </a:prstGeom>
        </p:spPr>
        <p:txBody>
          <a:bodyPr vert="horz" lIns="91440" tIns="45720" rIns="91440" bIns="45720" rtlCol="0">
            <a:normAutofit/>
          </a:bodyPr>
          <a:lstStyle/>
          <a:p>
            <a:pPr>
              <a:spcBef>
                <a:spcPts val="1400"/>
              </a:spcBef>
            </a:pPr>
            <a:r>
              <a:rPr lang="en-US" sz="2000" dirty="0">
                <a:solidFill>
                  <a:srgbClr val="FFFFFF"/>
                </a:solidFill>
              </a:rPr>
              <a:t>Blue bubbles represent “Class = 0” which is an unsuccessful launch. Orange bubbles represent “Class = 1” which is a successful launch</a:t>
            </a:r>
          </a:p>
          <a:p>
            <a:pPr>
              <a:spcBef>
                <a:spcPts val="1400"/>
              </a:spcBef>
            </a:pPr>
            <a:r>
              <a:rPr lang="en-US" sz="2000" b="0" i="0" dirty="0">
                <a:solidFill>
                  <a:srgbClr val="FFFFFF"/>
                </a:solidFill>
                <a:effectLst/>
                <a:latin typeface="-apple-system"/>
              </a:rPr>
              <a:t>From the plot, we can observe that the flight numbers below 30 fo</a:t>
            </a:r>
            <a:r>
              <a:rPr lang="en-US" sz="2000" dirty="0">
                <a:solidFill>
                  <a:srgbClr val="FFFFFF"/>
                </a:solidFill>
                <a:latin typeface="-apple-system"/>
              </a:rPr>
              <a:t>r “</a:t>
            </a:r>
            <a:r>
              <a:rPr lang="en-US" sz="2000" b="0" i="0" dirty="0">
                <a:solidFill>
                  <a:srgbClr val="FFFFFF"/>
                </a:solidFill>
                <a:effectLst/>
                <a:latin typeface="-apple-system"/>
              </a:rPr>
              <a:t>CCAFS SLC 40” launch site resulted mostly in bad outcomes whereas the larger flight numbers had mostly successful landing outcomes</a:t>
            </a:r>
            <a:r>
              <a:rPr lang="en-US" sz="1800" b="0" i="0" dirty="0">
                <a:solidFill>
                  <a:srgbClr val="FFFFFF"/>
                </a:solidFill>
                <a:effectLst/>
                <a:latin typeface="-apple-system"/>
              </a:rPr>
              <a:t>.</a:t>
            </a:r>
            <a:endParaRPr lang="en-US" sz="2800" dirty="0">
              <a:solidFill>
                <a:srgbClr val="FFFFFF"/>
              </a:solidFill>
            </a:endParaRPr>
          </a:p>
          <a:p>
            <a:pPr>
              <a:spcBef>
                <a:spcPts val="1400"/>
              </a:spcBef>
            </a:pPr>
            <a:endParaRPr lang="en-US" sz="2000" dirty="0">
              <a:solidFill>
                <a:srgbClr val="FFFFFF"/>
              </a:solidFill>
            </a:endParaRPr>
          </a:p>
        </p:txBody>
      </p:sp>
      <p:pic>
        <p:nvPicPr>
          <p:cNvPr id="6" name="Picture 5" descr="A graph with numbers and dots&#10;&#10;Description automatically generated">
            <a:extLst>
              <a:ext uri="{FF2B5EF4-FFF2-40B4-BE49-F238E27FC236}">
                <a16:creationId xmlns:a16="http://schemas.microsoft.com/office/drawing/2014/main" id="{F51A74C0-D67A-4B92-2858-1FA3A5042553}"/>
              </a:ext>
            </a:extLst>
          </p:cNvPr>
          <p:cNvPicPr>
            <a:picLocks noChangeAspect="1"/>
          </p:cNvPicPr>
          <p:nvPr/>
        </p:nvPicPr>
        <p:blipFill>
          <a:blip r:embed="rId2"/>
          <a:stretch>
            <a:fillRect/>
          </a:stretch>
        </p:blipFill>
        <p:spPr>
          <a:xfrm>
            <a:off x="6096000" y="1544986"/>
            <a:ext cx="5407002" cy="36497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B6CCD949-E788-4375-9B07-478FA5684BC1}"/>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1600" b="0" i="0" dirty="0">
                <a:solidFill>
                  <a:srgbClr val="FFFFFF"/>
                </a:solidFill>
                <a:effectLst/>
                <a:latin typeface="-apple-system"/>
              </a:rPr>
              <a:t>We observe that most rockets launched from all there sites have a pay load mass less than 8000</a:t>
            </a:r>
            <a:endParaRPr lang="en-US" sz="1600" dirty="0">
              <a:solidFill>
                <a:srgbClr val="FFFFFF"/>
              </a:solidFill>
            </a:endParaRPr>
          </a:p>
          <a:p>
            <a:pPr>
              <a:spcBef>
                <a:spcPts val="1400"/>
              </a:spcBef>
            </a:pPr>
            <a:r>
              <a:rPr lang="en-US" sz="1600" dirty="0">
                <a:solidFill>
                  <a:srgbClr val="FFFFFF"/>
                </a:solidFill>
                <a:latin typeface="-apple-system"/>
              </a:rPr>
              <a:t>F</a:t>
            </a:r>
            <a:r>
              <a:rPr lang="en-US" sz="1600" b="0" i="0" dirty="0">
                <a:solidFill>
                  <a:srgbClr val="FFFFFF"/>
                </a:solidFill>
                <a:effectLst/>
                <a:latin typeface="-apple-system"/>
              </a:rPr>
              <a:t>or the VAFB-SLC </a:t>
            </a:r>
            <a:r>
              <a:rPr lang="en-US" sz="1600" b="0" i="0" dirty="0" err="1">
                <a:solidFill>
                  <a:srgbClr val="FFFFFF"/>
                </a:solidFill>
                <a:effectLst/>
                <a:latin typeface="-apple-system"/>
              </a:rPr>
              <a:t>launchsite</a:t>
            </a:r>
            <a:r>
              <a:rPr lang="en-US" sz="1600" b="0" i="0" dirty="0">
                <a:solidFill>
                  <a:srgbClr val="FFFFFF"/>
                </a:solidFill>
                <a:effectLst/>
                <a:latin typeface="-apple-system"/>
              </a:rPr>
              <a:t> there are no rockets launched for </a:t>
            </a:r>
            <a:r>
              <a:rPr lang="en-US" sz="1600" b="0" i="0" dirty="0" err="1">
                <a:solidFill>
                  <a:srgbClr val="FFFFFF"/>
                </a:solidFill>
                <a:effectLst/>
                <a:latin typeface="-apple-system"/>
              </a:rPr>
              <a:t>heavypayload</a:t>
            </a:r>
            <a:r>
              <a:rPr lang="en-US" sz="1600" b="0" i="0" dirty="0">
                <a:solidFill>
                  <a:srgbClr val="FFFFFF"/>
                </a:solidFill>
                <a:effectLst/>
                <a:latin typeface="-apple-system"/>
              </a:rPr>
              <a:t> mass(greater than 10000) compared to other launch sites.</a:t>
            </a:r>
            <a:endParaRPr lang="en-US" sz="1600" dirty="0">
              <a:solidFill>
                <a:srgbClr val="FFFFFF"/>
              </a:solidFill>
            </a:endParaRPr>
          </a:p>
        </p:txBody>
      </p:sp>
      <p:pic>
        <p:nvPicPr>
          <p:cNvPr id="6" name="Picture 5">
            <a:extLst>
              <a:ext uri="{FF2B5EF4-FFF2-40B4-BE49-F238E27FC236}">
                <a16:creationId xmlns:a16="http://schemas.microsoft.com/office/drawing/2014/main" id="{63F85781-036F-4D33-8D57-8F23A29BA573}"/>
              </a:ext>
            </a:extLst>
          </p:cNvPr>
          <p:cNvPicPr>
            <a:picLocks noChangeAspect="1"/>
          </p:cNvPicPr>
          <p:nvPr/>
        </p:nvPicPr>
        <p:blipFill>
          <a:blip r:embed="rId2"/>
          <a:stretch>
            <a:fillRect/>
          </a:stretch>
        </p:blipFill>
        <p:spPr>
          <a:xfrm>
            <a:off x="6005304" y="1637930"/>
            <a:ext cx="5407002" cy="358213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D4811A61-F7FB-4B19-9ED1-E0E2554A5BE8}"/>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b="0" i="0" dirty="0">
                <a:solidFill>
                  <a:srgbClr val="FFFFFF"/>
                </a:solidFill>
                <a:effectLst/>
                <a:latin typeface="-apple-system"/>
              </a:rPr>
              <a:t>Orbits with highest success rates are ES-L1, GEO, HEO, and SSO.</a:t>
            </a:r>
          </a:p>
          <a:p>
            <a:pPr>
              <a:spcBef>
                <a:spcPts val="1400"/>
              </a:spcBef>
            </a:pPr>
            <a:r>
              <a:rPr lang="en-US" sz="2000" dirty="0">
                <a:solidFill>
                  <a:srgbClr val="FFFFFF"/>
                </a:solidFill>
                <a:latin typeface="-apple-system"/>
              </a:rPr>
              <a:t>MEO and PO have the same success rate (&gt;60%)</a:t>
            </a:r>
          </a:p>
          <a:p>
            <a:pPr>
              <a:spcBef>
                <a:spcPts val="1400"/>
              </a:spcBef>
            </a:pPr>
            <a:r>
              <a:rPr lang="en-US" sz="2000" dirty="0">
                <a:solidFill>
                  <a:srgbClr val="FFFFFF"/>
                </a:solidFill>
                <a:latin typeface="-apple-system"/>
              </a:rPr>
              <a:t>SO has the lowest success rate (0%)</a:t>
            </a:r>
            <a:endParaRPr lang="en-US" sz="2000" dirty="0">
              <a:solidFill>
                <a:srgbClr val="FFFFFF"/>
              </a:solidFill>
            </a:endParaRPr>
          </a:p>
        </p:txBody>
      </p:sp>
      <p:pic>
        <p:nvPicPr>
          <p:cNvPr id="6" name="Picture 5">
            <a:extLst>
              <a:ext uri="{FF2B5EF4-FFF2-40B4-BE49-F238E27FC236}">
                <a16:creationId xmlns:a16="http://schemas.microsoft.com/office/drawing/2014/main" id="{B3D91BAB-ACD1-9726-EFE7-DFA3610B1AC1}"/>
              </a:ext>
            </a:extLst>
          </p:cNvPr>
          <p:cNvPicPr>
            <a:picLocks noChangeAspect="1"/>
          </p:cNvPicPr>
          <p:nvPr/>
        </p:nvPicPr>
        <p:blipFill>
          <a:blip r:embed="rId2"/>
          <a:stretch>
            <a:fillRect/>
          </a:stretch>
        </p:blipFill>
        <p:spPr>
          <a:xfrm>
            <a:off x="6005304" y="1394615"/>
            <a:ext cx="5407002" cy="406876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021C109C-C017-4D19-928F-AED25AC30125}"/>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1400" b="0" i="0" dirty="0">
                <a:solidFill>
                  <a:srgbClr val="D1D5DB"/>
                </a:solidFill>
                <a:effectLst/>
                <a:latin typeface="Söhne"/>
              </a:rPr>
              <a:t> </a:t>
            </a:r>
            <a:r>
              <a:rPr lang="en-US" sz="1800" dirty="0">
                <a:solidFill>
                  <a:schemeClr val="bg1"/>
                </a:solidFill>
                <a:latin typeface="Söhne"/>
              </a:rPr>
              <a:t>T</a:t>
            </a:r>
            <a:r>
              <a:rPr lang="en-US" sz="1800" b="0" i="0" dirty="0">
                <a:solidFill>
                  <a:schemeClr val="bg1"/>
                </a:solidFill>
                <a:effectLst/>
                <a:latin typeface="Söhne"/>
              </a:rPr>
              <a:t>he correlation between orbit preferences and launch outcomes could be influenced by Flight number. </a:t>
            </a:r>
            <a:endParaRPr lang="en-US" sz="1800" dirty="0">
              <a:solidFill>
                <a:schemeClr val="bg1"/>
              </a:solidFill>
            </a:endParaRPr>
          </a:p>
          <a:p>
            <a:pPr>
              <a:spcBef>
                <a:spcPts val="1400"/>
              </a:spcBef>
            </a:pPr>
            <a:r>
              <a:rPr lang="en-US" sz="1800" b="0" i="0" dirty="0">
                <a:solidFill>
                  <a:schemeClr val="bg1"/>
                </a:solidFill>
                <a:effectLst/>
                <a:latin typeface="Söhne"/>
              </a:rPr>
              <a:t>SpaceX's ability to adapt its launch strategies and achieve better results in certain orbit can be seen here with the missions in VLEO having a high success rate considering the sample size.</a:t>
            </a:r>
            <a:endParaRPr lang="en-US" sz="1800" dirty="0">
              <a:solidFill>
                <a:schemeClr val="bg1"/>
              </a:solidFill>
            </a:endParaRPr>
          </a:p>
        </p:txBody>
      </p:sp>
      <p:pic>
        <p:nvPicPr>
          <p:cNvPr id="6" name="Picture 5">
            <a:extLst>
              <a:ext uri="{FF2B5EF4-FFF2-40B4-BE49-F238E27FC236}">
                <a16:creationId xmlns:a16="http://schemas.microsoft.com/office/drawing/2014/main" id="{5258283A-D1B4-B6E1-EF20-C6700DD471A6}"/>
              </a:ext>
            </a:extLst>
          </p:cNvPr>
          <p:cNvPicPr>
            <a:picLocks noChangeAspect="1"/>
          </p:cNvPicPr>
          <p:nvPr/>
        </p:nvPicPr>
        <p:blipFill>
          <a:blip r:embed="rId3"/>
          <a:stretch>
            <a:fillRect/>
          </a:stretch>
        </p:blipFill>
        <p:spPr>
          <a:xfrm>
            <a:off x="6005304" y="1428409"/>
            <a:ext cx="5407002" cy="400118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AFE7D9E4-306D-49E3-9AC4-15D566FC72AD}"/>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SSO orbit has all payload mass less than 5000</a:t>
            </a:r>
          </a:p>
          <a:p>
            <a:pPr>
              <a:spcBef>
                <a:spcPts val="1400"/>
              </a:spcBef>
            </a:pPr>
            <a:r>
              <a:rPr lang="en-US" sz="2000" dirty="0">
                <a:solidFill>
                  <a:srgbClr val="FFFFFF"/>
                </a:solidFill>
              </a:rPr>
              <a:t>ISS, PO and VLEO  are the only orbits that have payload mass greater than 10000</a:t>
            </a:r>
          </a:p>
          <a:p>
            <a:pPr>
              <a:spcBef>
                <a:spcPts val="1400"/>
              </a:spcBef>
            </a:pPr>
            <a:r>
              <a:rPr lang="en-US" sz="2000" dirty="0">
                <a:solidFill>
                  <a:srgbClr val="FFFFFF"/>
                </a:solidFill>
              </a:rPr>
              <a:t>GTO has all payload mass within the range 0f 3000 to 8000. However, it’s difficult to determine their payload mass and success rate.</a:t>
            </a:r>
          </a:p>
          <a:p>
            <a:pPr>
              <a:spcBef>
                <a:spcPts val="1400"/>
              </a:spcBef>
            </a:pPr>
            <a:endParaRPr lang="en-US" sz="2000" dirty="0">
              <a:solidFill>
                <a:srgbClr val="FFFFFF"/>
              </a:solidFill>
            </a:endParaRPr>
          </a:p>
        </p:txBody>
      </p:sp>
      <p:pic>
        <p:nvPicPr>
          <p:cNvPr id="6" name="Picture 5">
            <a:extLst>
              <a:ext uri="{FF2B5EF4-FFF2-40B4-BE49-F238E27FC236}">
                <a16:creationId xmlns:a16="http://schemas.microsoft.com/office/drawing/2014/main" id="{80054421-6578-DD1A-C86C-43393BC33B83}"/>
              </a:ext>
            </a:extLst>
          </p:cNvPr>
          <p:cNvPicPr>
            <a:picLocks noChangeAspect="1"/>
          </p:cNvPicPr>
          <p:nvPr/>
        </p:nvPicPr>
        <p:blipFill>
          <a:blip r:embed="rId2"/>
          <a:stretch>
            <a:fillRect/>
          </a:stretch>
        </p:blipFill>
        <p:spPr>
          <a:xfrm>
            <a:off x="6005304" y="1462203"/>
            <a:ext cx="5407002" cy="393359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6D35FD2D-1BD2-45D7-B015-1A96C241520B}"/>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Since 2013, there has been a progressive increase in the success rate </a:t>
            </a:r>
          </a:p>
          <a:p>
            <a:pPr>
              <a:spcBef>
                <a:spcPts val="1400"/>
              </a:spcBef>
            </a:pPr>
            <a:r>
              <a:rPr lang="en-US" sz="2000" dirty="0">
                <a:solidFill>
                  <a:srgbClr val="FFFFFF"/>
                </a:solidFill>
              </a:rPr>
              <a:t>There was a decline in the success rate in 2018 and a minor dip around 2020. </a:t>
            </a:r>
          </a:p>
          <a:p>
            <a:pPr marL="0" indent="0">
              <a:spcBef>
                <a:spcPts val="1400"/>
              </a:spcBef>
              <a:buNone/>
            </a:pPr>
            <a:endParaRPr lang="en-US" sz="2000" dirty="0">
              <a:solidFill>
                <a:srgbClr val="FFFFFF"/>
              </a:solidFill>
            </a:endParaRPr>
          </a:p>
        </p:txBody>
      </p:sp>
      <p:pic>
        <p:nvPicPr>
          <p:cNvPr id="6" name="Picture 5">
            <a:extLst>
              <a:ext uri="{FF2B5EF4-FFF2-40B4-BE49-F238E27FC236}">
                <a16:creationId xmlns:a16="http://schemas.microsoft.com/office/drawing/2014/main" id="{9AE1F490-F7E3-EAF4-53C2-01DCDE5837F9}"/>
              </a:ext>
            </a:extLst>
          </p:cNvPr>
          <p:cNvPicPr>
            <a:picLocks noChangeAspect="1"/>
          </p:cNvPicPr>
          <p:nvPr/>
        </p:nvPicPr>
        <p:blipFill>
          <a:blip r:embed="rId2"/>
          <a:stretch>
            <a:fillRect/>
          </a:stretch>
        </p:blipFill>
        <p:spPr>
          <a:xfrm>
            <a:off x="6005304" y="1360821"/>
            <a:ext cx="5407002" cy="41363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1" name="Rectangle 2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86E60219-AE1B-47B6-9A1D-F2865D04BE52}"/>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CCAFS  LC-40, VAFB SLC-4E, KSC LC-39A, and CCAFS SLC-40 are the four unique launch sites. </a:t>
            </a:r>
          </a:p>
        </p:txBody>
      </p:sp>
      <p:pic>
        <p:nvPicPr>
          <p:cNvPr id="8" name="Picture 7">
            <a:extLst>
              <a:ext uri="{FF2B5EF4-FFF2-40B4-BE49-F238E27FC236}">
                <a16:creationId xmlns:a16="http://schemas.microsoft.com/office/drawing/2014/main" id="{604D9026-7F66-809F-1926-ADC7A1DE867F}"/>
              </a:ext>
            </a:extLst>
          </p:cNvPr>
          <p:cNvPicPr>
            <a:picLocks noChangeAspect="1"/>
          </p:cNvPicPr>
          <p:nvPr/>
        </p:nvPicPr>
        <p:blipFill>
          <a:blip r:embed="rId2"/>
          <a:stretch>
            <a:fillRect/>
          </a:stretch>
        </p:blipFill>
        <p:spPr>
          <a:xfrm>
            <a:off x="6558627" y="787114"/>
            <a:ext cx="4300355" cy="52837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557C8CBA-1A0E-4CDF-A451-7AAA44D39839}"/>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5 records where launch sites begin with `CCA`</a:t>
            </a:r>
          </a:p>
        </p:txBody>
      </p:sp>
      <p:pic>
        <p:nvPicPr>
          <p:cNvPr id="6" name="Picture 5">
            <a:extLst>
              <a:ext uri="{FF2B5EF4-FFF2-40B4-BE49-F238E27FC236}">
                <a16:creationId xmlns:a16="http://schemas.microsoft.com/office/drawing/2014/main" id="{0EC2F412-5094-F84D-821F-4896D76782DE}"/>
              </a:ext>
            </a:extLst>
          </p:cNvPr>
          <p:cNvPicPr>
            <a:picLocks noChangeAspect="1"/>
          </p:cNvPicPr>
          <p:nvPr/>
        </p:nvPicPr>
        <p:blipFill>
          <a:blip r:embed="rId2"/>
          <a:stretch>
            <a:fillRect/>
          </a:stretch>
        </p:blipFill>
        <p:spPr>
          <a:xfrm>
            <a:off x="5464143" y="1447800"/>
            <a:ext cx="6477213" cy="384265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FD161C47-0660-416F-B4C2-25E4D35D69FD}"/>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The total payload carried by boosters where NASA was the customer</a:t>
            </a:r>
          </a:p>
        </p:txBody>
      </p:sp>
      <p:pic>
        <p:nvPicPr>
          <p:cNvPr id="6" name="Picture 5">
            <a:extLst>
              <a:ext uri="{FF2B5EF4-FFF2-40B4-BE49-F238E27FC236}">
                <a16:creationId xmlns:a16="http://schemas.microsoft.com/office/drawing/2014/main" id="{4D5E1BEA-0A9D-3D71-C6B0-29ABD3F8BF92}"/>
              </a:ext>
            </a:extLst>
          </p:cNvPr>
          <p:cNvPicPr>
            <a:picLocks noChangeAspect="1"/>
          </p:cNvPicPr>
          <p:nvPr/>
        </p:nvPicPr>
        <p:blipFill>
          <a:blip r:embed="rId2"/>
          <a:stretch>
            <a:fillRect/>
          </a:stretch>
        </p:blipFill>
        <p:spPr>
          <a:xfrm>
            <a:off x="6005304" y="1308988"/>
            <a:ext cx="5407002" cy="4240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1" name="Rectangle 2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AFD52E17-48CB-4D60-BD56-71D197A29B38}"/>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The average payload mass for all </a:t>
            </a:r>
            <a:r>
              <a:rPr lang="en-US" sz="2000" dirty="0" err="1">
                <a:solidFill>
                  <a:srgbClr val="FFFFFF"/>
                </a:solidFill>
              </a:rPr>
              <a:t>missons</a:t>
            </a:r>
            <a:r>
              <a:rPr lang="en-US" sz="2000" dirty="0">
                <a:solidFill>
                  <a:srgbClr val="FFFFFF"/>
                </a:solidFill>
              </a:rPr>
              <a:t> carried by booster version F9 v1.1</a:t>
            </a:r>
          </a:p>
        </p:txBody>
      </p:sp>
      <p:pic>
        <p:nvPicPr>
          <p:cNvPr id="8" name="Picture 7">
            <a:extLst>
              <a:ext uri="{FF2B5EF4-FFF2-40B4-BE49-F238E27FC236}">
                <a16:creationId xmlns:a16="http://schemas.microsoft.com/office/drawing/2014/main" id="{BD33F549-4C67-AED3-84AE-9D6BEBD013D2}"/>
              </a:ext>
            </a:extLst>
          </p:cNvPr>
          <p:cNvPicPr>
            <a:picLocks noChangeAspect="1"/>
          </p:cNvPicPr>
          <p:nvPr/>
        </p:nvPicPr>
        <p:blipFill>
          <a:blip r:embed="rId2"/>
          <a:stretch>
            <a:fillRect/>
          </a:stretch>
        </p:blipFill>
        <p:spPr>
          <a:xfrm>
            <a:off x="6005304" y="1442401"/>
            <a:ext cx="5407002" cy="397319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7F12CD3C-55B3-4129-817A-84D0B28F713E}"/>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The dates of the first successful landing outcome on ground pad</a:t>
            </a:r>
          </a:p>
          <a:p>
            <a:pPr>
              <a:spcBef>
                <a:spcPts val="1400"/>
              </a:spcBef>
            </a:pPr>
            <a:r>
              <a:rPr lang="en-US" sz="2000" dirty="0">
                <a:solidFill>
                  <a:srgbClr val="FFFFFF"/>
                </a:solidFill>
              </a:rPr>
              <a:t>This is the first successful ground pad landings not the earliest successful landing</a:t>
            </a:r>
          </a:p>
        </p:txBody>
      </p:sp>
      <p:pic>
        <p:nvPicPr>
          <p:cNvPr id="6" name="Picture 5">
            <a:extLst>
              <a:ext uri="{FF2B5EF4-FFF2-40B4-BE49-F238E27FC236}">
                <a16:creationId xmlns:a16="http://schemas.microsoft.com/office/drawing/2014/main" id="{63E2FF0D-54AC-EE5B-3D87-CDD616A354CE}"/>
              </a:ext>
            </a:extLst>
          </p:cNvPr>
          <p:cNvPicPr>
            <a:picLocks noChangeAspect="1"/>
          </p:cNvPicPr>
          <p:nvPr/>
        </p:nvPicPr>
        <p:blipFill>
          <a:blip r:embed="rId2"/>
          <a:stretch>
            <a:fillRect/>
          </a:stretch>
        </p:blipFill>
        <p:spPr>
          <a:xfrm>
            <a:off x="6005304" y="2013185"/>
            <a:ext cx="5407002" cy="283162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4" name="Rectangle 13">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rgbClr val="FFFFFF"/>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There are five booster versions which have successfully landed on drone ship and had payload mass greater than 4000 but less than 6000</a:t>
            </a:r>
          </a:p>
          <a:p>
            <a:pPr marL="0" indent="0">
              <a:spcBef>
                <a:spcPts val="1400"/>
              </a:spcBef>
              <a:buNone/>
            </a:pPr>
            <a:endParaRPr lang="en-US" sz="2000" dirty="0">
              <a:solidFill>
                <a:srgbClr val="FFFFFF"/>
              </a:solidFill>
            </a:endParaRPr>
          </a:p>
        </p:txBody>
      </p:sp>
      <p:pic>
        <p:nvPicPr>
          <p:cNvPr id="3" name="Picture 2">
            <a:extLst>
              <a:ext uri="{FF2B5EF4-FFF2-40B4-BE49-F238E27FC236}">
                <a16:creationId xmlns:a16="http://schemas.microsoft.com/office/drawing/2014/main" id="{8884545C-22E6-F446-3AE0-458713BF8AFA}"/>
              </a:ext>
            </a:extLst>
          </p:cNvPr>
          <p:cNvPicPr>
            <a:picLocks noChangeAspect="1"/>
          </p:cNvPicPr>
          <p:nvPr/>
        </p:nvPicPr>
        <p:blipFill>
          <a:blip r:embed="rId2"/>
          <a:stretch>
            <a:fillRect/>
          </a:stretch>
        </p:blipFill>
        <p:spPr>
          <a:xfrm>
            <a:off x="5470671" y="1447801"/>
            <a:ext cx="6279857" cy="287382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06286"/>
            <a:ext cx="10166297" cy="461554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1600" b="0" i="0" dirty="0">
                <a:solidFill>
                  <a:schemeClr val="tx1"/>
                </a:solidFill>
                <a:effectLst/>
                <a:latin typeface="Söhne"/>
              </a:rPr>
              <a:t>In the adopted methodology, data was sourced from both the public SpaceX API and the SpaceX Wikipedia page. A 'class' column was introduced to categorize successful landings, followed by an extensive data exploration phase. This exploration encompassed SQL queries, the utilization of data visualization techniques, the integration of Folium maps for geographical analysis, and the independent creation of interactive dashboards.</a:t>
            </a:r>
          </a:p>
          <a:p>
            <a:pPr algn="l"/>
            <a:r>
              <a:rPr lang="en-US" sz="1600" b="0" i="0" dirty="0">
                <a:solidFill>
                  <a:schemeClr val="tx1"/>
                </a:solidFill>
                <a:effectLst/>
                <a:latin typeface="Söhne"/>
              </a:rPr>
              <a:t>To prepare the data for machine learning, a careful selection of the most relevant columns as features was undertaken. The conversion of categorical variables into binary format via one-hot encoding was independently executed, ensuring their suitability for modeling purposes. Additionally, independent standardization procedures were implemented to maintain data uniformity and comparability.</a:t>
            </a:r>
          </a:p>
          <a:p>
            <a:pPr algn="l"/>
            <a:r>
              <a:rPr lang="en-US" sz="1600" b="0" i="0" dirty="0">
                <a:solidFill>
                  <a:schemeClr val="tx1"/>
                </a:solidFill>
                <a:effectLst/>
                <a:latin typeface="Söhne"/>
              </a:rPr>
              <a:t>In the machine learning phase, the </a:t>
            </a:r>
            <a:r>
              <a:rPr lang="en-US" sz="1600" b="0" i="0" dirty="0" err="1">
                <a:solidFill>
                  <a:schemeClr val="tx1"/>
                </a:solidFill>
                <a:effectLst/>
                <a:latin typeface="Söhne"/>
              </a:rPr>
              <a:t>GridSearchCV</a:t>
            </a:r>
            <a:r>
              <a:rPr lang="en-US" sz="1600" b="0" i="0" dirty="0">
                <a:solidFill>
                  <a:schemeClr val="tx1"/>
                </a:solidFill>
                <a:effectLst/>
                <a:latin typeface="Söhne"/>
              </a:rPr>
              <a:t> technique was employed to autonomously fine-tune hyperparameters, thereby enhancing model performance. To effectively communicate the results, independent efforts were directed towards creating visualizations that effectively illustrate the accuracy scores of all models, facilitating performance comparisons and informed decision-making.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b="0" i="0" dirty="0">
                <a:solidFill>
                  <a:schemeClr val="tx1"/>
                </a:solidFill>
                <a:effectLst/>
                <a:latin typeface="Söhne"/>
              </a:rPr>
              <a:t>In the analysis of various machine learning models, Logistic Regression achieved the highest test data accuracy at 94.44%, showcasing the effectiveness of this model in classifying successful landings. The Support Vector Machine (SVM), Decision Tree Classifier, and K-Nearest Neighbors (KNN) models all demonstrated an accuracy of 83.33% on the test dataset. Overall, Logistic Regression outperformed the other models, making it the preferred choice for this classification task</a:t>
            </a:r>
            <a:r>
              <a:rPr lang="en-US" sz="1600" b="0" i="0" dirty="0">
                <a:solidFill>
                  <a:srgbClr val="D1D5DB"/>
                </a:solidFill>
                <a:effectLst/>
                <a:latin typeface="Söhne"/>
              </a:rPr>
              <a:t>.</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79B32320-42D4-49FA-8047-C080B444B3AE}"/>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rgbClr val="FFFFFF"/>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The total number of successful and failure mission outcomes</a:t>
            </a:r>
          </a:p>
          <a:p>
            <a:pPr>
              <a:spcBef>
                <a:spcPts val="1400"/>
              </a:spcBef>
            </a:pPr>
            <a:r>
              <a:rPr lang="en-US" sz="2000" dirty="0">
                <a:solidFill>
                  <a:srgbClr val="FFFFFF"/>
                </a:solidFill>
              </a:rPr>
              <a:t>There is a 99% success rate for all missions carried out by SpaceX</a:t>
            </a:r>
          </a:p>
        </p:txBody>
      </p:sp>
      <p:pic>
        <p:nvPicPr>
          <p:cNvPr id="6" name="Picture 5">
            <a:extLst>
              <a:ext uri="{FF2B5EF4-FFF2-40B4-BE49-F238E27FC236}">
                <a16:creationId xmlns:a16="http://schemas.microsoft.com/office/drawing/2014/main" id="{3E5A6F57-6710-A58E-D298-F5D617274432}"/>
              </a:ext>
            </a:extLst>
          </p:cNvPr>
          <p:cNvPicPr>
            <a:picLocks noChangeAspect="1"/>
          </p:cNvPicPr>
          <p:nvPr/>
        </p:nvPicPr>
        <p:blipFill>
          <a:blip r:embed="rId2"/>
          <a:stretch>
            <a:fillRect/>
          </a:stretch>
        </p:blipFill>
        <p:spPr>
          <a:xfrm>
            <a:off x="6005304" y="1508387"/>
            <a:ext cx="5407002" cy="384122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1" name="Rectangle 2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2A7EB98F-A25F-4357-9775-478FC17F7F83}"/>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The names of the booster which have carried the maximum payload mass</a:t>
            </a:r>
          </a:p>
          <a:p>
            <a:pPr>
              <a:spcBef>
                <a:spcPts val="1400"/>
              </a:spcBef>
            </a:pPr>
            <a:r>
              <a:rPr lang="en-US" sz="2000" dirty="0">
                <a:solidFill>
                  <a:srgbClr val="FFFFFF"/>
                </a:solidFill>
              </a:rPr>
              <a:t>Booster versions of the ‘F9 B5 B10s’ have the heaviest payload. </a:t>
            </a:r>
          </a:p>
        </p:txBody>
      </p:sp>
      <p:pic>
        <p:nvPicPr>
          <p:cNvPr id="8" name="Picture 7">
            <a:extLst>
              <a:ext uri="{FF2B5EF4-FFF2-40B4-BE49-F238E27FC236}">
                <a16:creationId xmlns:a16="http://schemas.microsoft.com/office/drawing/2014/main" id="{9D775836-5A86-28DC-84AD-F9BBE469811B}"/>
              </a:ext>
            </a:extLst>
          </p:cNvPr>
          <p:cNvPicPr>
            <a:picLocks noChangeAspect="1"/>
          </p:cNvPicPr>
          <p:nvPr/>
        </p:nvPicPr>
        <p:blipFill>
          <a:blip r:embed="rId2"/>
          <a:stretch>
            <a:fillRect/>
          </a:stretch>
        </p:blipFill>
        <p:spPr>
          <a:xfrm>
            <a:off x="6767019" y="787114"/>
            <a:ext cx="3883571" cy="52837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964DA114-677C-40D8-8FFA-43531834CFBF}"/>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The failed </a:t>
            </a:r>
            <a:r>
              <a:rPr lang="en-US" sz="2000" dirty="0" err="1">
                <a:solidFill>
                  <a:srgbClr val="FFFFFF"/>
                </a:solidFill>
              </a:rPr>
              <a:t>landing_outcomes</a:t>
            </a:r>
            <a:r>
              <a:rPr lang="en-US" sz="2000" dirty="0">
                <a:solidFill>
                  <a:srgbClr val="FFFFFF"/>
                </a:solidFill>
              </a:rPr>
              <a:t> in drone ship, their booster versions, and launch site names for in year 2015</a:t>
            </a:r>
          </a:p>
          <a:p>
            <a:pPr>
              <a:spcBef>
                <a:spcPts val="1400"/>
              </a:spcBef>
            </a:pPr>
            <a:endParaRPr lang="en-US" sz="2000" dirty="0">
              <a:solidFill>
                <a:srgbClr val="FFFFFF"/>
              </a:solidFill>
            </a:endParaRPr>
          </a:p>
          <a:p>
            <a:pPr>
              <a:spcBef>
                <a:spcPts val="1400"/>
              </a:spcBef>
            </a:pPr>
            <a:r>
              <a:rPr lang="en-US" sz="2000" dirty="0">
                <a:solidFill>
                  <a:srgbClr val="FFFFFF"/>
                </a:solidFill>
              </a:rPr>
              <a:t>In 2015 there were only two failed landings in drone ship which were both from launch site CCAFS LC-40</a:t>
            </a:r>
          </a:p>
        </p:txBody>
      </p:sp>
      <p:pic>
        <p:nvPicPr>
          <p:cNvPr id="6" name="Picture 5">
            <a:extLst>
              <a:ext uri="{FF2B5EF4-FFF2-40B4-BE49-F238E27FC236}">
                <a16:creationId xmlns:a16="http://schemas.microsoft.com/office/drawing/2014/main" id="{CD77ADBE-80E9-2AE3-FBBC-4FE47D858031}"/>
              </a:ext>
            </a:extLst>
          </p:cNvPr>
          <p:cNvPicPr>
            <a:picLocks noChangeAspect="1"/>
          </p:cNvPicPr>
          <p:nvPr/>
        </p:nvPicPr>
        <p:blipFill>
          <a:blip r:embed="rId2"/>
          <a:stretch>
            <a:fillRect/>
          </a:stretch>
        </p:blipFill>
        <p:spPr>
          <a:xfrm>
            <a:off x="5389805" y="2242457"/>
            <a:ext cx="6022501" cy="215304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04523243-E4D6-45EC-97C8-D44398FB7417}"/>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rgbClr val="FFFFFF"/>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5484" y="2459116"/>
            <a:ext cx="3702579" cy="3524823"/>
          </a:xfrm>
          <a:prstGeom prst="rect">
            <a:avLst/>
          </a:prstGeom>
        </p:spPr>
        <p:txBody>
          <a:bodyPr vert="horz" lIns="91440" tIns="45720" rIns="91440" bIns="45720" rtlCol="0">
            <a:normAutofit/>
          </a:bodyPr>
          <a:lstStyle/>
          <a:p>
            <a:pPr>
              <a:spcBef>
                <a:spcPts val="1400"/>
              </a:spcBef>
            </a:pPr>
            <a:r>
              <a:rPr lang="en-US" sz="2000" dirty="0">
                <a:solidFill>
                  <a:srgbClr val="FFFFFF"/>
                </a:solidFill>
              </a:rPr>
              <a:t>Ranking the count of landing outcomes (such as Failure (drone ship) or Success (ground pad)) between the date 2010-06-04 and 2017-03-20, in descending order</a:t>
            </a:r>
          </a:p>
          <a:p>
            <a:pPr>
              <a:spcBef>
                <a:spcPts val="1400"/>
              </a:spcBef>
            </a:pPr>
            <a:endParaRPr lang="en-US" sz="2000" dirty="0">
              <a:solidFill>
                <a:srgbClr val="FFFFFF"/>
              </a:solidFill>
            </a:endParaRPr>
          </a:p>
          <a:p>
            <a:pPr>
              <a:spcBef>
                <a:spcPts val="1400"/>
              </a:spcBef>
            </a:pPr>
            <a:r>
              <a:rPr lang="en-US" sz="2000" dirty="0">
                <a:solidFill>
                  <a:srgbClr val="FFFFFF"/>
                </a:solidFill>
              </a:rPr>
              <a:t>Between this time period there were 10 successful landings, 10 no attempt and 6 failed landings. </a:t>
            </a:r>
          </a:p>
        </p:txBody>
      </p:sp>
      <p:pic>
        <p:nvPicPr>
          <p:cNvPr id="6" name="Picture 5">
            <a:extLst>
              <a:ext uri="{FF2B5EF4-FFF2-40B4-BE49-F238E27FC236}">
                <a16:creationId xmlns:a16="http://schemas.microsoft.com/office/drawing/2014/main" id="{DCCE051C-9A54-8FA3-0B94-55811AC5074D}"/>
              </a:ext>
            </a:extLst>
          </p:cNvPr>
          <p:cNvPicPr>
            <a:picLocks noChangeAspect="1"/>
          </p:cNvPicPr>
          <p:nvPr/>
        </p:nvPicPr>
        <p:blipFill>
          <a:blip r:embed="rId2"/>
          <a:stretch>
            <a:fillRect/>
          </a:stretch>
        </p:blipFill>
        <p:spPr>
          <a:xfrm>
            <a:off x="6249450" y="787114"/>
            <a:ext cx="4918710" cy="52837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Location of Launch Sites</a:t>
            </a:r>
          </a:p>
        </p:txBody>
      </p:sp>
      <p:pic>
        <p:nvPicPr>
          <p:cNvPr id="1028" name="Picture 4">
            <a:extLst>
              <a:ext uri="{FF2B5EF4-FFF2-40B4-BE49-F238E27FC236}">
                <a16:creationId xmlns:a16="http://schemas.microsoft.com/office/drawing/2014/main" id="{26BB786C-DF98-D115-BAB7-E24E50EC9A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69"/>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The Launch sites are located in California and Florida. </a:t>
            </a:r>
          </a:p>
          <a:p>
            <a:pPr>
              <a:spcBef>
                <a:spcPts val="1400"/>
              </a:spcBef>
            </a:pPr>
            <a:r>
              <a:rPr lang="en-US" sz="1800" dirty="0"/>
              <a:t>We can observe all the launch sites are located near the coastline. </a:t>
            </a:r>
          </a:p>
          <a:p>
            <a:pPr>
              <a:spcBef>
                <a:spcPts val="1400"/>
              </a:spcBef>
            </a:pPr>
            <a:endParaRPr lang="en-US" sz="18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876693" y="741391"/>
            <a:ext cx="4355265"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Launch Markers </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6692" y="2533476"/>
            <a:ext cx="4355265" cy="3447832"/>
          </a:xfrm>
          <a:prstGeom prst="rect">
            <a:avLst/>
          </a:prstGeom>
        </p:spPr>
        <p:txBody>
          <a:bodyPr vert="horz" lIns="91440" tIns="45720" rIns="91440" bIns="45720" rtlCol="0" anchor="t">
            <a:normAutofit fontScale="92500" lnSpcReduction="10000"/>
          </a:bodyPr>
          <a:lstStyle/>
          <a:p>
            <a:pPr>
              <a:spcBef>
                <a:spcPts val="1400"/>
              </a:spcBef>
            </a:pPr>
            <a:r>
              <a:rPr lang="en-US" sz="2000" dirty="0"/>
              <a:t>The red markers represent “Class = 0” meaning unsuccessful launch, vice versa the green marker represent “Class = 1” meaning successful marker</a:t>
            </a:r>
          </a:p>
          <a:p>
            <a:pPr>
              <a:spcBef>
                <a:spcPts val="1400"/>
              </a:spcBef>
            </a:pPr>
            <a:endParaRPr lang="en-US" sz="2000" dirty="0"/>
          </a:p>
          <a:p>
            <a:pPr>
              <a:spcBef>
                <a:spcPts val="1400"/>
              </a:spcBef>
            </a:pPr>
            <a:r>
              <a:rPr lang="en-US" sz="2000" dirty="0"/>
              <a:t>Marker cluster are used here to help handle multiple markers with the same coordinates. </a:t>
            </a:r>
          </a:p>
          <a:p>
            <a:pPr>
              <a:spcBef>
                <a:spcPts val="1400"/>
              </a:spcBef>
            </a:pPr>
            <a:endParaRPr lang="en-US" sz="2000" dirty="0"/>
          </a:p>
          <a:p>
            <a:pPr>
              <a:spcBef>
                <a:spcPts val="1400"/>
              </a:spcBef>
            </a:pPr>
            <a:r>
              <a:rPr lang="en-US" sz="2000" dirty="0"/>
              <a:t>Here, CCAFS SLC-40 shows 19 landings  and 7 successful landings. </a:t>
            </a:r>
          </a:p>
          <a:p>
            <a:pPr>
              <a:spcBef>
                <a:spcPts val="1400"/>
              </a:spcBef>
            </a:pPr>
            <a:endParaRPr lang="en-US" sz="2000" dirty="0"/>
          </a:p>
        </p:txBody>
      </p:sp>
      <p:pic>
        <p:nvPicPr>
          <p:cNvPr id="2050" name="Picture 2">
            <a:extLst>
              <a:ext uri="{FF2B5EF4-FFF2-40B4-BE49-F238E27FC236}">
                <a16:creationId xmlns:a16="http://schemas.microsoft.com/office/drawing/2014/main" id="{0A02A1D5-86A9-0A1C-A3DA-AF91E22AE3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777" b="-1"/>
          <a:stretch/>
        </p:blipFill>
        <p:spPr bwMode="auto">
          <a:xfrm>
            <a:off x="6096000" y="10"/>
            <a:ext cx="6095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63" name="Rectangle 2060">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61999" y="1138036"/>
            <a:ext cx="4526973" cy="14024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Proximities of Launch Sites </a:t>
            </a:r>
            <a:endParaRPr lang="en-US" sz="3200" kern="1200" dirty="0">
              <a:solidFill>
                <a:schemeClr val="tx1"/>
              </a:solidFill>
              <a:latin typeface="+mj-lt"/>
              <a:ea typeface="+mj-ea"/>
              <a:cs typeface="+mj-cs"/>
            </a:endParaRPr>
          </a:p>
        </p:txBody>
      </p:sp>
      <p:cxnSp>
        <p:nvCxnSpPr>
          <p:cNvPr id="3107" name="Straight Connector 309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000" y="2551176"/>
            <a:ext cx="4526973" cy="3591207"/>
          </a:xfrm>
          <a:prstGeom prst="rect">
            <a:avLst/>
          </a:prstGeom>
        </p:spPr>
        <p:txBody>
          <a:bodyPr vert="horz" lIns="91440" tIns="45720" rIns="91440" bIns="45720" rtlCol="0">
            <a:normAutofit/>
          </a:bodyPr>
          <a:lstStyle/>
          <a:p>
            <a:pPr>
              <a:spcBef>
                <a:spcPts val="1400"/>
              </a:spcBef>
            </a:pPr>
            <a:r>
              <a:rPr lang="en-US" sz="2000" dirty="0"/>
              <a:t>The lines  draw here connects launch sites to highway, railway, and city.</a:t>
            </a:r>
          </a:p>
          <a:p>
            <a:pPr>
              <a:spcBef>
                <a:spcPts val="1400"/>
              </a:spcBef>
            </a:pPr>
            <a:r>
              <a:rPr lang="en-US" sz="2000" dirty="0"/>
              <a:t>KSC LC-39A seems to be the launch site closest to a city. However, all launch site have two or more transportation route close by. </a:t>
            </a:r>
          </a:p>
          <a:p>
            <a:pPr>
              <a:spcBef>
                <a:spcPts val="1400"/>
              </a:spcBef>
            </a:pPr>
            <a:endParaRPr lang="en-US" sz="1700" dirty="0"/>
          </a:p>
          <a:p>
            <a:pPr marL="0" indent="0">
              <a:spcBef>
                <a:spcPts val="1400"/>
              </a:spcBef>
              <a:buNone/>
            </a:pPr>
            <a:endParaRPr lang="en-US" sz="1700" dirty="0"/>
          </a:p>
        </p:txBody>
      </p:sp>
      <p:pic>
        <p:nvPicPr>
          <p:cNvPr id="3076" name="Picture 4">
            <a:extLst>
              <a:ext uri="{FF2B5EF4-FFF2-40B4-BE49-F238E27FC236}">
                <a16:creationId xmlns:a16="http://schemas.microsoft.com/office/drawing/2014/main" id="{A5C72B2D-CE63-5064-C600-A6930CF119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34" r="22154" b="-1"/>
          <a:stretch/>
        </p:blipFill>
        <p:spPr bwMode="auto">
          <a:xfrm>
            <a:off x="6096001" y="1"/>
            <a:ext cx="304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634F8AD-74F0-A576-07E3-7F03F651BC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7" r="-4" b="7654"/>
          <a:stretch/>
        </p:blipFill>
        <p:spPr bwMode="auto">
          <a:xfrm>
            <a:off x="9144000" y="10"/>
            <a:ext cx="3048000" cy="34289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4753900-5C9E-984F-C51D-ACF416F353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82" b="2881"/>
          <a:stretch/>
        </p:blipFill>
        <p:spPr bwMode="auto">
          <a:xfrm>
            <a:off x="6096007" y="3429000"/>
            <a:ext cx="6095993"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mn-lt"/>
              </a:rPr>
              <a:pPr>
                <a:spcAft>
                  <a:spcPts val="600"/>
                </a:spcAft>
                <a:defRPr/>
              </a:pPr>
              <a:t>37</a:t>
            </a:fld>
            <a:endParaRPr lang="en-US" sz="1200">
              <a:solidFill>
                <a:srgbClr val="FFFFFF"/>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82" name="Rectangle 4175">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151294" y="486184"/>
            <a:ext cx="5397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Successful Launch For All Sites</a:t>
            </a:r>
          </a:p>
        </p:txBody>
      </p:sp>
      <p:pic>
        <p:nvPicPr>
          <p:cNvPr id="10" name="Picture 9">
            <a:extLst>
              <a:ext uri="{FF2B5EF4-FFF2-40B4-BE49-F238E27FC236}">
                <a16:creationId xmlns:a16="http://schemas.microsoft.com/office/drawing/2014/main" id="{F3818396-60EF-15E6-4C34-CE4B1BE2540D}"/>
              </a:ext>
            </a:extLst>
          </p:cNvPr>
          <p:cNvPicPr>
            <a:picLocks noChangeAspect="1"/>
          </p:cNvPicPr>
          <p:nvPr/>
        </p:nvPicPr>
        <p:blipFill>
          <a:blip r:embed="rId2"/>
          <a:stretch>
            <a:fillRect/>
          </a:stretch>
        </p:blipFill>
        <p:spPr>
          <a:xfrm>
            <a:off x="698353" y="923100"/>
            <a:ext cx="4555700" cy="2084447"/>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4183" name="Freeform: Shape 4177">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281A61D8-90AE-156A-57F8-270363B41C68}"/>
              </a:ext>
            </a:extLst>
          </p:cNvPr>
          <p:cNvPicPr>
            <a:picLocks noChangeAspect="1"/>
          </p:cNvPicPr>
          <p:nvPr/>
        </p:nvPicPr>
        <p:blipFill>
          <a:blip r:embed="rId3"/>
          <a:stretch>
            <a:fillRect/>
          </a:stretch>
        </p:blipFill>
        <p:spPr>
          <a:xfrm>
            <a:off x="698353" y="2977101"/>
            <a:ext cx="3557962" cy="3282221"/>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51294" y="1946684"/>
            <a:ext cx="5397237" cy="4351338"/>
          </a:xfrm>
          <a:prstGeom prst="rect">
            <a:avLst/>
          </a:prstGeom>
        </p:spPr>
        <p:txBody>
          <a:bodyPr vert="horz" lIns="91440" tIns="45720" rIns="91440" bIns="45720" rtlCol="0">
            <a:normAutofit lnSpcReduction="10000"/>
          </a:bodyPr>
          <a:lstStyle/>
          <a:p>
            <a:pPr>
              <a:spcBef>
                <a:spcPts val="1400"/>
              </a:spcBef>
            </a:pPr>
            <a:r>
              <a:rPr lang="en-US" dirty="0"/>
              <a:t>This pie chart represent the distribution of successful landings for all launch sites.</a:t>
            </a:r>
          </a:p>
          <a:p>
            <a:pPr>
              <a:spcBef>
                <a:spcPts val="1400"/>
              </a:spcBef>
            </a:pPr>
            <a:endParaRPr lang="en-US" dirty="0"/>
          </a:p>
          <a:p>
            <a:pPr>
              <a:spcBef>
                <a:spcPts val="1400"/>
              </a:spcBef>
            </a:pPr>
            <a:r>
              <a:rPr lang="en-US" dirty="0"/>
              <a:t>Given the sample sizes KSC LC-39A has the highest share of success rate</a:t>
            </a:r>
          </a:p>
          <a:p>
            <a:pPr>
              <a:spcBef>
                <a:spcPts val="1400"/>
              </a:spcBef>
            </a:pPr>
            <a:endParaRPr lang="en-US" dirty="0"/>
          </a:p>
          <a:p>
            <a:pPr>
              <a:spcBef>
                <a:spcPts val="1400"/>
              </a:spcBef>
            </a:pPr>
            <a:r>
              <a:rPr lang="en-US" dirty="0"/>
              <a:t>VAFB SLC-4E has the lowest share landings success rate</a:t>
            </a:r>
          </a:p>
          <a:p>
            <a:pPr>
              <a:spcBef>
                <a:spcPts val="1400"/>
              </a:spcBef>
            </a:pPr>
            <a:endParaRPr lang="en-US" dirty="0"/>
          </a:p>
        </p:txBody>
      </p:sp>
      <p:sp>
        <p:nvSpPr>
          <p:cNvPr id="4184" name="Arc 4179">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82486"/>
            <a:ext cx="10399485" cy="4643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b="0" i="0" dirty="0">
                <a:solidFill>
                  <a:schemeClr val="tx1"/>
                </a:solidFill>
                <a:effectLst/>
                <a:latin typeface="Söhne"/>
              </a:rPr>
              <a:t>SpaceX, a prominent aerospace manufacturer and space transportation company, offers Falcon 9 rocket launches at a significantly lower cost of 62 million dollars, compared to other providers that charge upwards of 165 million dollars for each launch. The key to these cost savings lies in SpaceX's ability to reuse the first stage of the rocket. Therefore, the success or failure of the first stage landing is of utmost importance in determining the overall cost of a launch.</a:t>
            </a:r>
          </a:p>
          <a:p>
            <a:pPr>
              <a:spcBef>
                <a:spcPts val="1400"/>
              </a:spcBef>
            </a:pPr>
            <a:r>
              <a:rPr lang="en-US" sz="2000" b="0" i="0" dirty="0">
                <a:solidFill>
                  <a:schemeClr val="tx1"/>
                </a:solidFill>
                <a:effectLst/>
                <a:latin typeface="Söhne"/>
              </a:rPr>
              <a:t>The project's context revolves around the idea that by accurately predicting the first stage's landing outcome, one can estimate the cost of a Falcon 9 rocket launch. This information holds strategic value, especially when other companies are considering bidding against SpaceX for rocket launch contracts. By providing insights into the likelihood of a successful landing, this project aims to empower decision-makers and potential competitors in the space launch industry with valuable cost-related information.</a:t>
            </a:r>
          </a:p>
          <a:p>
            <a:pPr>
              <a:spcBef>
                <a:spcPts val="1400"/>
              </a:spcBef>
            </a:pPr>
            <a:endParaRPr lang="en-US" sz="2000" dirty="0">
              <a:solidFill>
                <a:schemeClr val="tx1"/>
              </a:solidFill>
              <a:latin typeface="Söhne"/>
            </a:endParaRPr>
          </a:p>
          <a:p>
            <a:pPr>
              <a:spcBef>
                <a:spcPts val="1400"/>
              </a:spcBef>
            </a:pPr>
            <a:r>
              <a:rPr lang="en-US" sz="2000" dirty="0">
                <a:solidFill>
                  <a:schemeClr val="tx1"/>
                </a:solidFill>
                <a:latin typeface="Söhne"/>
              </a:rPr>
              <a:t>P</a:t>
            </a:r>
            <a:r>
              <a:rPr lang="en-US" sz="2000" b="0" i="0" dirty="0">
                <a:solidFill>
                  <a:schemeClr val="tx1"/>
                </a:solidFill>
                <a:effectLst/>
                <a:latin typeface="Söhne"/>
              </a:rPr>
              <a:t>redicting whether the first stage will land successfully, this project seeks to provide insights into the overall cost of a Falcon 9 launch. </a:t>
            </a:r>
            <a:endParaRPr lang="en-US" sz="2000" dirty="0">
              <a:solidFill>
                <a:schemeClr val="tx1"/>
              </a:solidFill>
              <a:latin typeface="Abadi" panose="020B0604020104020204" pitchFamily="34" charset="0"/>
            </a:endParaRPr>
          </a:p>
          <a:p>
            <a:pPr>
              <a:spcBef>
                <a:spcPts val="1400"/>
              </a:spcBef>
            </a:pPr>
            <a:endParaRPr lang="en-US" sz="2000" b="0" i="0" dirty="0">
              <a:solidFill>
                <a:schemeClr val="tx1"/>
              </a:solidFill>
              <a:effectLst/>
              <a:latin typeface="Söhne"/>
            </a:endParaRPr>
          </a:p>
          <a:p>
            <a:pPr marL="0" indent="0">
              <a:spcBef>
                <a:spcPts val="1400"/>
              </a:spcBef>
              <a:buNone/>
            </a:pPr>
            <a:endParaRPr lang="en-US" sz="2000" dirty="0">
              <a:solidFill>
                <a:schemeClr val="tx1"/>
              </a:solidFill>
              <a:latin typeface="Söhne"/>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Slide Background">
            <a:extLst>
              <a:ext uri="{FF2B5EF4-FFF2-40B4-BE49-F238E27FC236}">
                <a16:creationId xmlns:a16="http://schemas.microsoft.com/office/drawing/2014/main" id="{9E6671AF-110C-4E4D-BEB4-1323A3136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61802" y="310895"/>
            <a:ext cx="4889190" cy="2121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Highest Launch success ratio</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08878" y="310896"/>
            <a:ext cx="5257800" cy="2121407"/>
          </a:xfrm>
          <a:prstGeom prst="rect">
            <a:avLst/>
          </a:prstGeom>
        </p:spPr>
        <p:txBody>
          <a:bodyPr vert="horz" lIns="91440" tIns="45720" rIns="91440" bIns="45720" rtlCol="0" anchor="ctr">
            <a:normAutofit/>
          </a:bodyPr>
          <a:lstStyle/>
          <a:p>
            <a:pPr marL="0" indent="0">
              <a:spcBef>
                <a:spcPts val="1400"/>
              </a:spcBef>
              <a:buNone/>
            </a:pPr>
            <a:endParaRPr lang="en-US" sz="1400" dirty="0"/>
          </a:p>
          <a:p>
            <a:pPr>
              <a:spcBef>
                <a:spcPts val="1400"/>
              </a:spcBef>
            </a:pPr>
            <a:r>
              <a:rPr lang="en-US" sz="1400" dirty="0"/>
              <a:t>KSC LC-39A has the highest success rate landings of 76.9% for all outcomes. </a:t>
            </a:r>
          </a:p>
          <a:p>
            <a:pPr marL="0" indent="0">
              <a:spcBef>
                <a:spcPts val="1400"/>
              </a:spcBef>
              <a:buNone/>
            </a:pPr>
            <a:endParaRPr lang="en-US" sz="1400" dirty="0"/>
          </a:p>
        </p:txBody>
      </p:sp>
      <p:pic>
        <p:nvPicPr>
          <p:cNvPr id="5122" name="Picture 2">
            <a:extLst>
              <a:ext uri="{FF2B5EF4-FFF2-40B4-BE49-F238E27FC236}">
                <a16:creationId xmlns:a16="http://schemas.microsoft.com/office/drawing/2014/main" id="{7CBF41B5-47E0-02C5-3D51-546F1EB6E3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81" b="-1"/>
          <a:stretch/>
        </p:blipFill>
        <p:spPr bwMode="auto">
          <a:xfrm>
            <a:off x="20" y="2743201"/>
            <a:ext cx="12191979" cy="4114799"/>
          </a:xfrm>
          <a:prstGeom prst="rect">
            <a:avLst/>
          </a:prstGeom>
          <a:noFill/>
          <a:effectLst>
            <a:innerShdw blurRad="190500" dist="127000" dir="16200000">
              <a:prstClr val="black">
                <a:alpha val="19000"/>
              </a:prstClr>
            </a:innerShdw>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40</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262573" y="327026"/>
            <a:ext cx="3623627" cy="2287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Payload vs Launch Outcome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886200" y="327026"/>
            <a:ext cx="7823195" cy="2287587"/>
          </a:xfrm>
          <a:prstGeom prst="rect">
            <a:avLst/>
          </a:prstGeom>
        </p:spPr>
        <p:txBody>
          <a:bodyPr vert="horz" lIns="91440" tIns="45720" rIns="91440" bIns="45720" rtlCol="0" anchor="ctr">
            <a:normAutofit/>
          </a:bodyPr>
          <a:lstStyle/>
          <a:p>
            <a:pPr>
              <a:spcBef>
                <a:spcPts val="1400"/>
              </a:spcBef>
            </a:pPr>
            <a:endParaRPr lang="en-US" sz="1500" dirty="0"/>
          </a:p>
          <a:p>
            <a:pPr>
              <a:spcBef>
                <a:spcPts val="1400"/>
              </a:spcBef>
            </a:pPr>
            <a:r>
              <a:rPr lang="en-US" sz="1500" dirty="0"/>
              <a:t>Launch outcome = 1 represents a successful outcome, and launch outcome = 0 represents failed outcomes.</a:t>
            </a:r>
          </a:p>
          <a:p>
            <a:pPr>
              <a:spcBef>
                <a:spcPts val="1400"/>
              </a:spcBef>
            </a:pPr>
            <a:endParaRPr lang="en-US" sz="1500" dirty="0"/>
          </a:p>
          <a:p>
            <a:pPr>
              <a:spcBef>
                <a:spcPts val="1400"/>
              </a:spcBef>
            </a:pPr>
            <a:r>
              <a:rPr lang="en-US" sz="1500" dirty="0"/>
              <a:t>Booster Version v1.0 and v1.1 have the most unsuccessful launch outcomes, whereas ‘FT’ boosters have the most successful outcomes. </a:t>
            </a:r>
          </a:p>
          <a:p>
            <a:pPr>
              <a:spcBef>
                <a:spcPts val="1400"/>
              </a:spcBef>
            </a:pPr>
            <a:endParaRPr lang="en-US" sz="1500" dirty="0"/>
          </a:p>
        </p:txBody>
      </p:sp>
      <p:pic>
        <p:nvPicPr>
          <p:cNvPr id="6146" name="Picture 2">
            <a:extLst>
              <a:ext uri="{FF2B5EF4-FFF2-40B4-BE49-F238E27FC236}">
                <a16:creationId xmlns:a16="http://schemas.microsoft.com/office/drawing/2014/main" id="{DD5BAC10-9CC1-5587-F373-0FD02974FD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35" b="1"/>
          <a:stretch/>
        </p:blipFill>
        <p:spPr bwMode="auto">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966195"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white"/>
                </a:solidFill>
                <a:latin typeface="Calibri" panose="020F0502020204030204"/>
              </a:rPr>
              <a:pPr>
                <a:spcAft>
                  <a:spcPts val="600"/>
                </a:spcAft>
                <a:defRPr/>
              </a:pPr>
              <a:t>41</a:t>
            </a:fld>
            <a:endParaRPr lang="en-US" sz="1200">
              <a:solidFill>
                <a:prstClr val="white"/>
              </a:solidFill>
              <a:latin typeface="Calibri" panose="020F0502020204030204"/>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Classification Accuracy</a:t>
            </a: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This bar chart compares the accuracy of the four models using their score. </a:t>
            </a:r>
          </a:p>
          <a:p>
            <a:pPr>
              <a:spcBef>
                <a:spcPts val="1400"/>
              </a:spcBef>
            </a:pPr>
            <a:endParaRPr lang="en-US" sz="1700" dirty="0"/>
          </a:p>
          <a:p>
            <a:pPr>
              <a:spcBef>
                <a:spcPts val="1400"/>
              </a:spcBef>
            </a:pPr>
            <a:r>
              <a:rPr lang="en-US" sz="1700" dirty="0"/>
              <a:t>Logistic regression has the highest test accuracy of 94% making it better for predicting landing outcomes. </a:t>
            </a:r>
          </a:p>
        </p:txBody>
      </p:sp>
      <p:pic>
        <p:nvPicPr>
          <p:cNvPr id="3" name="Picture 2">
            <a:extLst>
              <a:ext uri="{FF2B5EF4-FFF2-40B4-BE49-F238E27FC236}">
                <a16:creationId xmlns:a16="http://schemas.microsoft.com/office/drawing/2014/main" id="{89D96FD5-DBE2-82F3-F5C4-7002C004F373}"/>
              </a:ext>
            </a:extLst>
          </p:cNvPr>
          <p:cNvPicPr>
            <a:picLocks noChangeAspect="1"/>
          </p:cNvPicPr>
          <p:nvPr/>
        </p:nvPicPr>
        <p:blipFill>
          <a:blip r:embed="rId2"/>
          <a:stretch>
            <a:fillRect/>
          </a:stretch>
        </p:blipFill>
        <p:spPr>
          <a:xfrm>
            <a:off x="4901184" y="1497867"/>
            <a:ext cx="6922008" cy="3962849"/>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38200" y="253397"/>
            <a:ext cx="10515600" cy="127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Confusion Matrix</a:t>
            </a:r>
          </a:p>
        </p:txBody>
      </p:sp>
      <p:sp>
        <p:nvSpPr>
          <p:cNvPr id="20" name="Rectangle 19">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198801" y="5920616"/>
            <a:ext cx="2217951" cy="324735"/>
          </a:xfrm>
        </p:spPr>
        <p:txBody>
          <a:bodyPr/>
          <a:lstStyle/>
          <a:p>
            <a:pPr defTabSz="731520">
              <a:spcAft>
                <a:spcPts val="600"/>
              </a:spcAft>
            </a:pPr>
            <a:fld id="{5075537C-CA84-1446-933C-8E9D027F9201}" type="slidenum">
              <a:rPr lang="en-US" sz="1280" kern="1200">
                <a:solidFill>
                  <a:srgbClr val="1C7DDB"/>
                </a:solidFill>
                <a:latin typeface="Abadi" panose="020B0604020104020204" pitchFamily="34" charset="0"/>
                <a:ea typeface="+mn-ea"/>
                <a:cs typeface="+mn-cs"/>
              </a:rPr>
              <a:pPr defTabSz="731520">
                <a:spcAft>
                  <a:spcPts val="600"/>
                </a:spcAft>
              </a:pPr>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069770" y="2184158"/>
            <a:ext cx="9039548" cy="4257135"/>
          </a:xfrm>
          <a:prstGeom prst="rect">
            <a:avLst/>
          </a:prstGeom>
        </p:spPr>
        <p:txBody>
          <a:bodyPr>
            <a:normAutofit/>
          </a:bodyPr>
          <a:lstStyle/>
          <a:p>
            <a:pPr marL="182880" indent="-182880" defTabSz="731520">
              <a:lnSpc>
                <a:spcPct val="100000"/>
              </a:lnSpc>
              <a:spcBef>
                <a:spcPts val="1120"/>
              </a:spcBef>
            </a:pPr>
            <a:r>
              <a:rPr lang="en-US" sz="1760" kern="1200" dirty="0">
                <a:solidFill>
                  <a:schemeClr val="accent3">
                    <a:lumMod val="25000"/>
                  </a:schemeClr>
                </a:solidFill>
                <a:latin typeface="Abadi" panose="020B0604020104020204" pitchFamily="34" charset="0"/>
                <a:ea typeface="+mn-ea"/>
                <a:cs typeface="+mn-cs"/>
              </a:rPr>
              <a:t>Show the confusion matrix of the best performing model with an explanation </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05F1714C-B6C8-53BB-015B-93640ED58369}"/>
              </a:ext>
            </a:extLst>
          </p:cNvPr>
          <p:cNvPicPr>
            <a:picLocks noChangeAspect="1"/>
          </p:cNvPicPr>
          <p:nvPr/>
        </p:nvPicPr>
        <p:blipFill>
          <a:blip r:embed="rId2"/>
          <a:stretch>
            <a:fillRect/>
          </a:stretch>
        </p:blipFill>
        <p:spPr>
          <a:xfrm>
            <a:off x="4401215" y="2831438"/>
            <a:ext cx="4222127" cy="3609855"/>
          </a:xfrm>
          <a:prstGeom prst="rect">
            <a:avLst/>
          </a:prstGeom>
        </p:spPr>
      </p:pic>
      <p:sp>
        <p:nvSpPr>
          <p:cNvPr id="10" name="TextBox 9">
            <a:extLst>
              <a:ext uri="{FF2B5EF4-FFF2-40B4-BE49-F238E27FC236}">
                <a16:creationId xmlns:a16="http://schemas.microsoft.com/office/drawing/2014/main" id="{5E44FCB1-1D75-8D37-BB94-ECC17948E1D2}"/>
              </a:ext>
            </a:extLst>
          </p:cNvPr>
          <p:cNvSpPr txBox="1"/>
          <p:nvPr/>
        </p:nvSpPr>
        <p:spPr>
          <a:xfrm>
            <a:off x="82682" y="1982583"/>
            <a:ext cx="2931642" cy="7571303"/>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This is the confusion matrix of the best performing model (logistic regression)</a:t>
            </a:r>
          </a:p>
          <a:p>
            <a:pPr marL="285750" indent="-285750">
              <a:buFont typeface="Arial" panose="020B0604020202020204" pitchFamily="34" charset="0"/>
              <a:buChar char="•"/>
            </a:pPr>
            <a:r>
              <a:rPr lang="en-US" dirty="0"/>
              <a:t>From the confusion matrix, we can see that the model predicted 5 failed landings correctly and 1 incorrectly. </a:t>
            </a:r>
          </a:p>
          <a:p>
            <a:pPr marL="285750" indent="-285750">
              <a:buFont typeface="Arial" panose="020B0604020202020204" pitchFamily="34" charset="0"/>
              <a:buChar char="•"/>
            </a:pPr>
            <a:r>
              <a:rPr lang="en-US" dirty="0"/>
              <a:t>The model had a 100% accuracy in predicting 12 successful landings and 0 incorrectly.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71600"/>
            <a:ext cx="10687961" cy="48547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Given the data, the objective to determine if the first stage of a falcon 9 launch will land successfully was explored in-depth.</a:t>
            </a:r>
          </a:p>
          <a:p>
            <a:pPr>
              <a:lnSpc>
                <a:spcPct val="100000"/>
              </a:lnSpc>
              <a:spcBef>
                <a:spcPts val="1400"/>
              </a:spcBef>
            </a:pPr>
            <a:r>
              <a:rPr lang="en-US" sz="2200" dirty="0">
                <a:solidFill>
                  <a:schemeClr val="accent3">
                    <a:lumMod val="25000"/>
                  </a:schemeClr>
                </a:solidFill>
                <a:latin typeface="Abadi" panose="020B0604020104020204" pitchFamily="34" charset="0"/>
              </a:rPr>
              <a:t>From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the interactive components provide users with insights into SpaceX launch records, helping them explore success rates, payload effects, and launch sites' performance</a:t>
            </a:r>
          </a:p>
          <a:p>
            <a:pPr>
              <a:lnSpc>
                <a:spcPct val="100000"/>
              </a:lnSpc>
              <a:spcBef>
                <a:spcPts val="1400"/>
              </a:spcBef>
            </a:pPr>
            <a:r>
              <a:rPr lang="en-US" sz="2200" dirty="0">
                <a:solidFill>
                  <a:schemeClr val="accent3">
                    <a:lumMod val="25000"/>
                  </a:schemeClr>
                </a:solidFill>
                <a:latin typeface="Abadi" panose="020B0604020104020204" pitchFamily="34" charset="0"/>
              </a:rPr>
              <a:t>Performed grid search cross-validations to determine the hyperparameters for all models helped to determine the best performing model (logistic regression with a 94% accuracy)for predicting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limitations with this project is that the models were trained on historical data, and real-world conditions may change over time. Additionally, the dataset used for training and testing may not capture all relevant factors affecting rocket landings.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Falcon 9 Launches:</a:t>
            </a:r>
          </a:p>
          <a:p>
            <a:pPr lvl="1">
              <a:lnSpc>
                <a:spcPct val="100000"/>
              </a:lnSpc>
              <a:spcBef>
                <a:spcPts val="1400"/>
              </a:spcBef>
            </a:pPr>
            <a:r>
              <a:rPr lang="en-US" sz="1200" dirty="0">
                <a:hlinkClick r:id="rId4"/>
              </a:rPr>
              <a:t>List of Falcon 9 and Falcon Heavy launches – Wikipedia</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200" dirty="0">
                <a:hlinkClick r:id="rId5"/>
              </a:rPr>
              <a:t>Morphy-Yeboah/IBM-Data-Science-Capstone-Project (github.com)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https://api.spacexdata.com/v4/launches/past</a:t>
            </a:r>
          </a:p>
          <a:p>
            <a:pPr lvl="1">
              <a:lnSpc>
                <a:spcPct val="100000"/>
              </a:lnSpc>
              <a:spcBef>
                <a:spcPts val="1400"/>
              </a:spcBef>
            </a:pPr>
            <a:endParaRPr lang="en-US" sz="1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600" dirty="0">
                <a:solidFill>
                  <a:schemeClr val="tx1"/>
                </a:solidFill>
                <a:latin typeface="Söhne"/>
              </a:rPr>
              <a:t>D</a:t>
            </a:r>
            <a:r>
              <a:rPr lang="en-US" sz="6600" b="0" i="0" dirty="0">
                <a:solidFill>
                  <a:schemeClr val="tx1"/>
                </a:solidFill>
                <a:effectLst/>
                <a:latin typeface="Söhne"/>
              </a:rPr>
              <a:t>ata is collected from two primary sources: the public SpaceX API and the SpaceX Wikipedia page.</a:t>
            </a:r>
            <a:r>
              <a:rPr lang="en-US" sz="7600" dirty="0">
                <a:solidFill>
                  <a:schemeClr val="tx1"/>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600" b="0" i="0" dirty="0">
                <a:solidFill>
                  <a:schemeClr val="tx1"/>
                </a:solidFill>
                <a:effectLst/>
                <a:latin typeface="Söhne"/>
              </a:rPr>
              <a:t>The "Class" column was created as the target variable, representing whether the first stage landing was successful or not. It was assigned a value of 0 for unsuccessful landings (based on "</a:t>
            </a:r>
            <a:r>
              <a:rPr lang="en-US" sz="6600" b="0" i="0" dirty="0" err="1">
                <a:solidFill>
                  <a:schemeClr val="tx1"/>
                </a:solidFill>
                <a:effectLst/>
                <a:latin typeface="Söhne"/>
              </a:rPr>
              <a:t>bad_outcomes</a:t>
            </a:r>
            <a:r>
              <a:rPr lang="en-US" sz="6600" b="0" i="0" dirty="0">
                <a:solidFill>
                  <a:schemeClr val="tx1"/>
                </a:solidFill>
                <a:effectLst/>
                <a:latin typeface="Söhne"/>
              </a:rPr>
              <a:t>") and 1 for successful landings.</a:t>
            </a:r>
            <a:endParaRPr lang="en-US" sz="7600" dirty="0">
              <a:solidFill>
                <a:schemeClr val="tx1"/>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800" b="0" i="0" dirty="0" err="1">
                <a:solidFill>
                  <a:schemeClr val="tx1"/>
                </a:solidFill>
                <a:effectLst/>
                <a:latin typeface="Söhne"/>
              </a:rPr>
              <a:t>GridSearchCV</a:t>
            </a:r>
            <a:r>
              <a:rPr lang="en-US" sz="6800" b="0" i="0" dirty="0">
                <a:solidFill>
                  <a:schemeClr val="tx1"/>
                </a:solidFill>
                <a:effectLst/>
                <a:latin typeface="Söhne"/>
              </a:rPr>
              <a:t> technique was </a:t>
            </a:r>
            <a:r>
              <a:rPr lang="en-US" sz="6800" dirty="0">
                <a:solidFill>
                  <a:schemeClr val="tx1"/>
                </a:solidFill>
                <a:latin typeface="Söhne"/>
              </a:rPr>
              <a:t>utilized to </a:t>
            </a:r>
            <a:r>
              <a:rPr lang="en-US" sz="6800" b="0" i="0" dirty="0">
                <a:solidFill>
                  <a:schemeClr val="tx1"/>
                </a:solidFill>
                <a:effectLst/>
                <a:latin typeface="Söhne"/>
              </a:rPr>
              <a:t>fine-tune hyperparameters</a:t>
            </a:r>
            <a:endParaRPr lang="en-US" sz="6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000" b="0" i="0" dirty="0">
                <a:effectLst/>
                <a:latin typeface="Söhne"/>
              </a:rPr>
              <a:t>Utilize the SpaceX API to programmatically retrieve data related to Falcon 9 rocket launches. This data may include details about launch outcomes, mission success, and other relevant information. </a:t>
            </a:r>
          </a:p>
          <a:p>
            <a:pPr>
              <a:lnSpc>
                <a:spcPct val="100000"/>
              </a:lnSpc>
              <a:spcBef>
                <a:spcPts val="1400"/>
              </a:spcBef>
            </a:pPr>
            <a:r>
              <a:rPr lang="en-US" sz="2000" b="0" i="0" dirty="0">
                <a:effectLst/>
                <a:latin typeface="Söhne"/>
              </a:rPr>
              <a:t>Extract additional information from the SpaceX Wikipedia page using web scraping techniques. This data may complement the API data and provide a more comprehensive dataset for analysis.</a:t>
            </a:r>
          </a:p>
          <a:p>
            <a:pPr>
              <a:lnSpc>
                <a:spcPct val="100000"/>
              </a:lnSpc>
              <a:spcBef>
                <a:spcPts val="1400"/>
              </a:spcBef>
            </a:pPr>
            <a:r>
              <a:rPr lang="en-US" sz="2000" b="0" i="0" dirty="0">
                <a:effectLst/>
                <a:latin typeface="Söhne"/>
              </a:rPr>
              <a:t>Combine and integrate data obtained from both sources into a single dataset. Ensure that the data is in a consistent and structured format for analysis.</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88229" y="1284514"/>
            <a:ext cx="7583034" cy="4714649"/>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2" y="1311501"/>
            <a:ext cx="2918093" cy="4714649"/>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pPr>
              <a:lnSpc>
                <a:spcPct val="100000"/>
              </a:lnSpc>
              <a:spcBef>
                <a:spcPts val="1400"/>
              </a:spcBef>
            </a:pPr>
            <a:r>
              <a:rPr lang="en-US" dirty="0">
                <a:hlinkClick r:id="rId3"/>
              </a:rPr>
              <a:t>IBM-Data-Science-Capstone-Project/Data Collection and Wrangling/</a:t>
            </a:r>
            <a:r>
              <a:rPr lang="en-US" dirty="0" err="1">
                <a:hlinkClick r:id="rId3"/>
              </a:rPr>
              <a:t>jupyter</a:t>
            </a:r>
            <a:r>
              <a:rPr lang="en-US" dirty="0">
                <a:hlinkClick r:id="rId3"/>
              </a:rPr>
              <a:t>-labs-</a:t>
            </a:r>
            <a:r>
              <a:rPr lang="en-US" dirty="0" err="1">
                <a:hlinkClick r:id="rId3"/>
              </a:rPr>
              <a:t>spacex</a:t>
            </a:r>
            <a:r>
              <a:rPr lang="en-US" dirty="0">
                <a:hlinkClick r:id="rId3"/>
              </a:rPr>
              <a:t>-data-collection-</a:t>
            </a:r>
            <a:r>
              <a:rPr lang="en-US" dirty="0" err="1">
                <a:hlinkClick r:id="rId3"/>
              </a:rPr>
              <a:t>api.ipynb</a:t>
            </a:r>
            <a:r>
              <a:rPr lang="en-US" dirty="0">
                <a:hlinkClick r:id="rId3"/>
              </a:rPr>
              <a:t> at main · Morphy-Yeboah/IBM-Data-Science-Capstone-Project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2" y="58183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angle: Rounded Corners 7">
            <a:extLst>
              <a:ext uri="{FF2B5EF4-FFF2-40B4-BE49-F238E27FC236}">
                <a16:creationId xmlns:a16="http://schemas.microsoft.com/office/drawing/2014/main" id="{E709067C-5D52-D3F1-B864-FE1EAF3859A7}"/>
              </a:ext>
            </a:extLst>
          </p:cNvPr>
          <p:cNvSpPr/>
          <p:nvPr/>
        </p:nvSpPr>
        <p:spPr>
          <a:xfrm>
            <a:off x="3973287" y="1363935"/>
            <a:ext cx="1852728" cy="1141125"/>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requests.get</a:t>
            </a:r>
            <a:r>
              <a:rPr lang="en-US" dirty="0"/>
              <a:t>(</a:t>
            </a:r>
            <a:r>
              <a:rPr lang="en-US" dirty="0" err="1"/>
              <a:t>spacex_url</a:t>
            </a:r>
            <a:r>
              <a:rPr lang="en-US" dirty="0"/>
              <a:t>)</a:t>
            </a:r>
          </a:p>
        </p:txBody>
      </p:sp>
      <p:sp>
        <p:nvSpPr>
          <p:cNvPr id="9" name="Rectangle: Rounded Corners 8">
            <a:extLst>
              <a:ext uri="{FF2B5EF4-FFF2-40B4-BE49-F238E27FC236}">
                <a16:creationId xmlns:a16="http://schemas.microsoft.com/office/drawing/2014/main" id="{2CF2F0FB-B707-933C-C2F9-6E5C86D915D2}"/>
              </a:ext>
            </a:extLst>
          </p:cNvPr>
          <p:cNvSpPr/>
          <p:nvPr/>
        </p:nvSpPr>
        <p:spPr>
          <a:xfrm>
            <a:off x="3907971" y="2977149"/>
            <a:ext cx="1852728" cy="114273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Get helper function(</a:t>
            </a:r>
            <a:r>
              <a:rPr lang="en-US" dirty="0" err="1"/>
              <a:t>i.e</a:t>
            </a:r>
            <a:r>
              <a:rPr lang="en-US" dirty="0"/>
              <a:t> </a:t>
            </a:r>
            <a:r>
              <a:rPr lang="en-US" dirty="0" err="1"/>
              <a:t>getBoosterVersion</a:t>
            </a:r>
            <a:r>
              <a:rPr lang="en-US" dirty="0"/>
              <a:t>, </a:t>
            </a:r>
            <a:r>
              <a:rPr lang="en-US" dirty="0" err="1"/>
              <a:t>etc</a:t>
            </a:r>
            <a:r>
              <a:rPr lang="en-US" dirty="0"/>
              <a:t>)</a:t>
            </a:r>
          </a:p>
        </p:txBody>
      </p:sp>
      <p:sp>
        <p:nvSpPr>
          <p:cNvPr id="10" name="Rectangle: Rounded Corners 9">
            <a:extLst>
              <a:ext uri="{FF2B5EF4-FFF2-40B4-BE49-F238E27FC236}">
                <a16:creationId xmlns:a16="http://schemas.microsoft.com/office/drawing/2014/main" id="{F692ADAF-8A1B-AF2C-9686-BE3D9360107D}"/>
              </a:ext>
            </a:extLst>
          </p:cNvPr>
          <p:cNvSpPr/>
          <p:nvPr/>
        </p:nvSpPr>
        <p:spPr>
          <a:xfrm>
            <a:off x="8950627" y="1980587"/>
            <a:ext cx="2334984" cy="132805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Replace missing values from the </a:t>
            </a:r>
            <a:r>
              <a:rPr lang="en-US" dirty="0" err="1"/>
              <a:t>PayloadMass</a:t>
            </a:r>
            <a:r>
              <a:rPr lang="en-US" dirty="0"/>
              <a:t> column the with the mean</a:t>
            </a:r>
          </a:p>
        </p:txBody>
      </p:sp>
      <p:sp>
        <p:nvSpPr>
          <p:cNvPr id="11" name="Rectangle: Rounded Corners 10">
            <a:extLst>
              <a:ext uri="{FF2B5EF4-FFF2-40B4-BE49-F238E27FC236}">
                <a16:creationId xmlns:a16="http://schemas.microsoft.com/office/drawing/2014/main" id="{9B7B4620-DB31-7BAC-C86C-8F31996EFFE7}"/>
              </a:ext>
            </a:extLst>
          </p:cNvPr>
          <p:cNvSpPr/>
          <p:nvPr/>
        </p:nvSpPr>
        <p:spPr>
          <a:xfrm>
            <a:off x="6523830" y="3945341"/>
            <a:ext cx="2011707" cy="146140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Combine column in dictionary and create a </a:t>
            </a:r>
            <a:r>
              <a:rPr lang="en-US" dirty="0" err="1"/>
              <a:t>dataframe</a:t>
            </a:r>
            <a:r>
              <a:rPr lang="en-US" dirty="0"/>
              <a:t> from it</a:t>
            </a:r>
          </a:p>
        </p:txBody>
      </p:sp>
      <p:sp>
        <p:nvSpPr>
          <p:cNvPr id="12" name="Rectangle: Rounded Corners 11">
            <a:extLst>
              <a:ext uri="{FF2B5EF4-FFF2-40B4-BE49-F238E27FC236}">
                <a16:creationId xmlns:a16="http://schemas.microsoft.com/office/drawing/2014/main" id="{29B6E503-FF2B-FC7B-0843-1DE64C23C122}"/>
              </a:ext>
            </a:extLst>
          </p:cNvPr>
          <p:cNvSpPr/>
          <p:nvPr/>
        </p:nvSpPr>
        <p:spPr>
          <a:xfrm>
            <a:off x="6294641" y="1900983"/>
            <a:ext cx="2046516" cy="124800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Filter </a:t>
            </a:r>
            <a:r>
              <a:rPr lang="en-US" dirty="0" err="1"/>
              <a:t>dataframe</a:t>
            </a:r>
            <a:r>
              <a:rPr lang="en-US" dirty="0"/>
              <a:t> to only include Falcon 9</a:t>
            </a:r>
          </a:p>
        </p:txBody>
      </p:sp>
      <p:sp>
        <p:nvSpPr>
          <p:cNvPr id="13" name="Rectangle: Rounded Corners 12">
            <a:extLst>
              <a:ext uri="{FF2B5EF4-FFF2-40B4-BE49-F238E27FC236}">
                <a16:creationId xmlns:a16="http://schemas.microsoft.com/office/drawing/2014/main" id="{5B236276-5E0B-92B2-BD8B-5C70AD5629DA}"/>
              </a:ext>
            </a:extLst>
          </p:cNvPr>
          <p:cNvSpPr/>
          <p:nvPr/>
        </p:nvSpPr>
        <p:spPr>
          <a:xfrm>
            <a:off x="3876393" y="4702793"/>
            <a:ext cx="2046516" cy="114273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Decode with .</a:t>
            </a:r>
            <a:r>
              <a:rPr lang="en-US" dirty="0" err="1"/>
              <a:t>json</a:t>
            </a:r>
            <a:r>
              <a:rPr lang="en-US" dirty="0"/>
              <a:t>(), turn to </a:t>
            </a:r>
            <a:r>
              <a:rPr lang="en-US" dirty="0" err="1"/>
              <a:t>dataframe</a:t>
            </a:r>
            <a:r>
              <a:rPr lang="en-US" dirty="0"/>
              <a:t> with .</a:t>
            </a:r>
            <a:r>
              <a:rPr lang="en-US" dirty="0" err="1"/>
              <a:t>json_normalize</a:t>
            </a:r>
            <a:r>
              <a:rPr lang="en-US" dirty="0"/>
              <a:t>()</a:t>
            </a:r>
          </a:p>
        </p:txBody>
      </p:sp>
      <p:sp>
        <p:nvSpPr>
          <p:cNvPr id="22" name="Arrow: Down 21">
            <a:extLst>
              <a:ext uri="{FF2B5EF4-FFF2-40B4-BE49-F238E27FC236}">
                <a16:creationId xmlns:a16="http://schemas.microsoft.com/office/drawing/2014/main" id="{A2BD0CA4-D016-043F-68D5-99813472176E}"/>
              </a:ext>
            </a:extLst>
          </p:cNvPr>
          <p:cNvSpPr/>
          <p:nvPr/>
        </p:nvSpPr>
        <p:spPr>
          <a:xfrm>
            <a:off x="4733791" y="2571911"/>
            <a:ext cx="242316" cy="405238"/>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Arrow: Down 22">
            <a:extLst>
              <a:ext uri="{FF2B5EF4-FFF2-40B4-BE49-F238E27FC236}">
                <a16:creationId xmlns:a16="http://schemas.microsoft.com/office/drawing/2014/main" id="{2E155063-B75A-0A57-F14A-AC3AD0B62990}"/>
              </a:ext>
            </a:extLst>
          </p:cNvPr>
          <p:cNvSpPr/>
          <p:nvPr/>
        </p:nvSpPr>
        <p:spPr>
          <a:xfrm>
            <a:off x="4713177" y="4220739"/>
            <a:ext cx="242316" cy="405238"/>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4" name="Arrow: Right 23">
            <a:extLst>
              <a:ext uri="{FF2B5EF4-FFF2-40B4-BE49-F238E27FC236}">
                <a16:creationId xmlns:a16="http://schemas.microsoft.com/office/drawing/2014/main" id="{C388D45B-1D87-4C65-3D7F-A180893F1FBA}"/>
              </a:ext>
            </a:extLst>
          </p:cNvPr>
          <p:cNvSpPr/>
          <p:nvPr/>
        </p:nvSpPr>
        <p:spPr>
          <a:xfrm>
            <a:off x="5981980" y="4920342"/>
            <a:ext cx="491788" cy="21726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18F02352-CF2F-D5C4-02BE-2926E18B0AA8}"/>
              </a:ext>
            </a:extLst>
          </p:cNvPr>
          <p:cNvSpPr/>
          <p:nvPr/>
        </p:nvSpPr>
        <p:spPr>
          <a:xfrm>
            <a:off x="8441281" y="2535983"/>
            <a:ext cx="491788" cy="21726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Arrow: Up 25">
            <a:extLst>
              <a:ext uri="{FF2B5EF4-FFF2-40B4-BE49-F238E27FC236}">
                <a16:creationId xmlns:a16="http://schemas.microsoft.com/office/drawing/2014/main" id="{D42E34FD-F4BD-4326-6249-7B7205B408E2}"/>
              </a:ext>
            </a:extLst>
          </p:cNvPr>
          <p:cNvSpPr/>
          <p:nvPr/>
        </p:nvSpPr>
        <p:spPr>
          <a:xfrm>
            <a:off x="7329375" y="3308644"/>
            <a:ext cx="250371" cy="504665"/>
          </a:xfrm>
          <a:prstGeom prs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500"/>
            <a:ext cx="3382514" cy="4606664"/>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pPr>
              <a:lnSpc>
                <a:spcPct val="100000"/>
              </a:lnSpc>
              <a:spcBef>
                <a:spcPts val="1400"/>
              </a:spcBef>
            </a:pPr>
            <a:r>
              <a:rPr lang="en-US" sz="1600" dirty="0">
                <a:hlinkClick r:id="rId3"/>
              </a:rPr>
              <a:t>IBM-Data-Science-Capstone-Project/Data Collection and Wrangling/</a:t>
            </a:r>
            <a:r>
              <a:rPr lang="en-US" sz="1600" dirty="0" err="1">
                <a:hlinkClick r:id="rId3"/>
              </a:rPr>
              <a:t>jupyter</a:t>
            </a:r>
            <a:r>
              <a:rPr lang="en-US" sz="1600" dirty="0">
                <a:hlinkClick r:id="rId3"/>
              </a:rPr>
              <a:t>-labs-</a:t>
            </a:r>
            <a:r>
              <a:rPr lang="en-US" sz="1600" dirty="0" err="1">
                <a:hlinkClick r:id="rId3"/>
              </a:rPr>
              <a:t>webscraping.ipynb</a:t>
            </a:r>
            <a:r>
              <a:rPr lang="en-US" sz="1600" dirty="0">
                <a:hlinkClick r:id="rId3"/>
              </a:rPr>
              <a:t> at main · Morphy-Yeboah/IBM-Data-Science-Capstone-Project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419599" y="1392500"/>
            <a:ext cx="6951663" cy="460666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Rounded Corners 4">
            <a:extLst>
              <a:ext uri="{FF2B5EF4-FFF2-40B4-BE49-F238E27FC236}">
                <a16:creationId xmlns:a16="http://schemas.microsoft.com/office/drawing/2014/main" id="{AC183971-D0F1-0CF9-5454-82CCA971EBF1}"/>
              </a:ext>
            </a:extLst>
          </p:cNvPr>
          <p:cNvSpPr/>
          <p:nvPr/>
        </p:nvSpPr>
        <p:spPr>
          <a:xfrm>
            <a:off x="4582885" y="1657157"/>
            <a:ext cx="2188028" cy="9144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Request Falcon9 wiki html</a:t>
            </a:r>
          </a:p>
        </p:txBody>
      </p:sp>
      <p:sp>
        <p:nvSpPr>
          <p:cNvPr id="7" name="Rectangle: Rounded Corners 6">
            <a:extLst>
              <a:ext uri="{FF2B5EF4-FFF2-40B4-BE49-F238E27FC236}">
                <a16:creationId xmlns:a16="http://schemas.microsoft.com/office/drawing/2014/main" id="{B38853CD-206B-4C57-F87E-3BA9BBE126CA}"/>
              </a:ext>
            </a:extLst>
          </p:cNvPr>
          <p:cNvSpPr/>
          <p:nvPr/>
        </p:nvSpPr>
        <p:spPr>
          <a:xfrm>
            <a:off x="4582885" y="3337117"/>
            <a:ext cx="2188029" cy="9622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Create </a:t>
            </a:r>
            <a:r>
              <a:rPr lang="en-US" dirty="0" err="1"/>
              <a:t>beautifulsoup</a:t>
            </a:r>
            <a:r>
              <a:rPr lang="en-US" dirty="0"/>
              <a:t> object from html</a:t>
            </a:r>
          </a:p>
        </p:txBody>
      </p:sp>
      <p:sp>
        <p:nvSpPr>
          <p:cNvPr id="8" name="Rectangle: Rounded Corners 7">
            <a:extLst>
              <a:ext uri="{FF2B5EF4-FFF2-40B4-BE49-F238E27FC236}">
                <a16:creationId xmlns:a16="http://schemas.microsoft.com/office/drawing/2014/main" id="{6FC6511D-7CC2-7816-07F2-B7464F3E092C}"/>
              </a:ext>
            </a:extLst>
          </p:cNvPr>
          <p:cNvSpPr/>
          <p:nvPr/>
        </p:nvSpPr>
        <p:spPr>
          <a:xfrm>
            <a:off x="8377314" y="1668650"/>
            <a:ext cx="2090056" cy="90290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Create </a:t>
            </a:r>
            <a:r>
              <a:rPr lang="en-US" dirty="0" err="1"/>
              <a:t>dataframe</a:t>
            </a:r>
            <a:r>
              <a:rPr lang="en-US" dirty="0"/>
              <a:t> from the dictionary</a:t>
            </a:r>
          </a:p>
        </p:txBody>
      </p:sp>
      <p:sp>
        <p:nvSpPr>
          <p:cNvPr id="9" name="Rectangle: Rounded Corners 8">
            <a:extLst>
              <a:ext uri="{FF2B5EF4-FFF2-40B4-BE49-F238E27FC236}">
                <a16:creationId xmlns:a16="http://schemas.microsoft.com/office/drawing/2014/main" id="{00190BCF-A3A2-DB61-0F1C-784C7B160107}"/>
              </a:ext>
            </a:extLst>
          </p:cNvPr>
          <p:cNvSpPr/>
          <p:nvPr/>
        </p:nvSpPr>
        <p:spPr>
          <a:xfrm>
            <a:off x="4604658" y="5008299"/>
            <a:ext cx="2166256" cy="91440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Use </a:t>
            </a:r>
            <a:r>
              <a:rPr lang="en-US" dirty="0" err="1"/>
              <a:t>find_all</a:t>
            </a:r>
            <a:r>
              <a:rPr lang="en-US" dirty="0"/>
              <a:t> to find table header with column names</a:t>
            </a:r>
          </a:p>
        </p:txBody>
      </p:sp>
      <p:sp>
        <p:nvSpPr>
          <p:cNvPr id="10" name="Rectangle: Rounded Corners 9">
            <a:extLst>
              <a:ext uri="{FF2B5EF4-FFF2-40B4-BE49-F238E27FC236}">
                <a16:creationId xmlns:a16="http://schemas.microsoft.com/office/drawing/2014/main" id="{AB5867CE-3139-879D-E0A2-D353DCAE2896}"/>
              </a:ext>
            </a:extLst>
          </p:cNvPr>
          <p:cNvSpPr/>
          <p:nvPr/>
        </p:nvSpPr>
        <p:spPr>
          <a:xfrm>
            <a:off x="8377313" y="3337117"/>
            <a:ext cx="2090055" cy="9622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Extract launch records to fill dictionary </a:t>
            </a:r>
          </a:p>
        </p:txBody>
      </p:sp>
      <p:sp>
        <p:nvSpPr>
          <p:cNvPr id="12" name="Rectangle: Rounded Corners 11">
            <a:extLst>
              <a:ext uri="{FF2B5EF4-FFF2-40B4-BE49-F238E27FC236}">
                <a16:creationId xmlns:a16="http://schemas.microsoft.com/office/drawing/2014/main" id="{C39991A6-D51E-0FFC-5D90-57AFF5C4855C}"/>
              </a:ext>
            </a:extLst>
          </p:cNvPr>
          <p:cNvSpPr/>
          <p:nvPr/>
        </p:nvSpPr>
        <p:spPr>
          <a:xfrm>
            <a:off x="8377313" y="4960412"/>
            <a:ext cx="2090054" cy="96228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Create dictionary with relevant column names</a:t>
            </a:r>
          </a:p>
        </p:txBody>
      </p:sp>
      <p:sp>
        <p:nvSpPr>
          <p:cNvPr id="13" name="Arrow: Down 12">
            <a:extLst>
              <a:ext uri="{FF2B5EF4-FFF2-40B4-BE49-F238E27FC236}">
                <a16:creationId xmlns:a16="http://schemas.microsoft.com/office/drawing/2014/main" id="{1BF9306C-31A3-88B6-2FE0-87AF903082DA}"/>
              </a:ext>
            </a:extLst>
          </p:cNvPr>
          <p:cNvSpPr/>
          <p:nvPr/>
        </p:nvSpPr>
        <p:spPr>
          <a:xfrm>
            <a:off x="5638394" y="4350257"/>
            <a:ext cx="253878" cy="581577"/>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14" name="Arrow: Down 13">
            <a:extLst>
              <a:ext uri="{FF2B5EF4-FFF2-40B4-BE49-F238E27FC236}">
                <a16:creationId xmlns:a16="http://schemas.microsoft.com/office/drawing/2014/main" id="{18EBB238-619B-1032-E25C-89B9397988C1}"/>
              </a:ext>
            </a:extLst>
          </p:cNvPr>
          <p:cNvSpPr/>
          <p:nvPr/>
        </p:nvSpPr>
        <p:spPr>
          <a:xfrm>
            <a:off x="5625571" y="2687853"/>
            <a:ext cx="253878" cy="581577"/>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15" name="Arrow: Up 14">
            <a:extLst>
              <a:ext uri="{FF2B5EF4-FFF2-40B4-BE49-F238E27FC236}">
                <a16:creationId xmlns:a16="http://schemas.microsoft.com/office/drawing/2014/main" id="{4C96E751-DC19-8742-B87E-879E80F33D10}"/>
              </a:ext>
            </a:extLst>
          </p:cNvPr>
          <p:cNvSpPr/>
          <p:nvPr/>
        </p:nvSpPr>
        <p:spPr>
          <a:xfrm>
            <a:off x="9328058" y="4320724"/>
            <a:ext cx="188564" cy="581577"/>
          </a:xfrm>
          <a:prstGeom prs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Arrow: Up 15">
            <a:extLst>
              <a:ext uri="{FF2B5EF4-FFF2-40B4-BE49-F238E27FC236}">
                <a16:creationId xmlns:a16="http://schemas.microsoft.com/office/drawing/2014/main" id="{40043393-2F90-79C1-D352-3208D1AF0816}"/>
              </a:ext>
            </a:extLst>
          </p:cNvPr>
          <p:cNvSpPr/>
          <p:nvPr/>
        </p:nvSpPr>
        <p:spPr>
          <a:xfrm>
            <a:off x="9363224" y="2687853"/>
            <a:ext cx="188564" cy="581577"/>
          </a:xfrm>
          <a:prstGeom prs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CD57A577-DA9C-BDF8-4D32-445C2805B0B9}"/>
              </a:ext>
            </a:extLst>
          </p:cNvPr>
          <p:cNvSpPr/>
          <p:nvPr/>
        </p:nvSpPr>
        <p:spPr>
          <a:xfrm>
            <a:off x="7048874" y="5366657"/>
            <a:ext cx="1104526" cy="183662"/>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520</TotalTime>
  <Words>2956</Words>
  <Application>Microsoft Office PowerPoint</Application>
  <PresentationFormat>Widescreen</PresentationFormat>
  <Paragraphs>285</Paragraphs>
  <Slides>47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-apple-system</vt:lpstr>
      <vt:lpstr>Arial</vt:lpstr>
      <vt:lpstr>Calibri</vt:lpstr>
      <vt:lpstr>Calibri Light</vt:lpstr>
      <vt:lpstr>IBM Plex Mono SemiBold</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Lisa Watson</cp:lastModifiedBy>
  <cp:revision>204</cp:revision>
  <dcterms:created xsi:type="dcterms:W3CDTF">2021-04-29T18:58:34Z</dcterms:created>
  <dcterms:modified xsi:type="dcterms:W3CDTF">2023-09-21T01:54:43Z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